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0"/>
  </p:notesMasterIdLst>
  <p:sldIdLst>
    <p:sldId id="256" r:id="rId2"/>
    <p:sldId id="348" r:id="rId3"/>
    <p:sldId id="349" r:id="rId4"/>
    <p:sldId id="350" r:id="rId5"/>
    <p:sldId id="257" r:id="rId6"/>
    <p:sldId id="258" r:id="rId7"/>
    <p:sldId id="259" r:id="rId8"/>
    <p:sldId id="260" r:id="rId9"/>
    <p:sldId id="261" r:id="rId10"/>
    <p:sldId id="262" r:id="rId11"/>
    <p:sldId id="351" r:id="rId12"/>
    <p:sldId id="352" r:id="rId13"/>
    <p:sldId id="353" r:id="rId14"/>
    <p:sldId id="354" r:id="rId15"/>
    <p:sldId id="355" r:id="rId16"/>
    <p:sldId id="263" r:id="rId17"/>
    <p:sldId id="264" r:id="rId18"/>
    <p:sldId id="265" r:id="rId19"/>
    <p:sldId id="266" r:id="rId20"/>
    <p:sldId id="267" r:id="rId21"/>
    <p:sldId id="268" r:id="rId22"/>
    <p:sldId id="269" r:id="rId23"/>
    <p:sldId id="322" r:id="rId24"/>
    <p:sldId id="321"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44" r:id="rId66"/>
    <p:sldId id="345" r:id="rId67"/>
    <p:sldId id="311" r:id="rId68"/>
    <p:sldId id="346" r:id="rId69"/>
    <p:sldId id="313" r:id="rId70"/>
    <p:sldId id="314" r:id="rId71"/>
    <p:sldId id="323" r:id="rId72"/>
    <p:sldId id="318" r:id="rId73"/>
    <p:sldId id="376"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20" r:id="rId93"/>
    <p:sldId id="395" r:id="rId94"/>
    <p:sldId id="324" r:id="rId95"/>
    <p:sldId id="325" r:id="rId96"/>
    <p:sldId id="326" r:id="rId97"/>
    <p:sldId id="327" r:id="rId98"/>
    <p:sldId id="342" r:id="rId99"/>
    <p:sldId id="343" r:id="rId100"/>
    <p:sldId id="347" r:id="rId101"/>
    <p:sldId id="337" r:id="rId102"/>
    <p:sldId id="338" r:id="rId103"/>
    <p:sldId id="340" r:id="rId104"/>
    <p:sldId id="341" r:id="rId105"/>
    <p:sldId id="339" r:id="rId106"/>
    <p:sldId id="315" r:id="rId107"/>
    <p:sldId id="316" r:id="rId108"/>
    <p:sldId id="317"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31" autoAdjust="0"/>
    <p:restoredTop sz="94631"/>
  </p:normalViewPr>
  <p:slideViewPr>
    <p:cSldViewPr snapToGrid="0" snapToObjects="1">
      <p:cViewPr varScale="1">
        <p:scale>
          <a:sx n="57" d="100"/>
          <a:sy n="57" d="100"/>
        </p:scale>
        <p:origin x="62" y="6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3DFFA-7C66-B347-8F69-4AB69B0ACC1F}" type="datetimeFigureOut">
              <a:rPr kumimoji="1" lang="zh-CN" altLang="en-US" smtClean="0"/>
              <a:t>2021/7/1</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D34B-6EC4-E241-9170-02E44E2D55BB}" type="slidenum">
              <a:rPr kumimoji="1" lang="zh-CN" altLang="en-US" smtClean="0"/>
              <a:t>‹#›</a:t>
            </a:fld>
            <a:endParaRPr kumimoji="1" lang="zh-CN" altLang="en-US"/>
          </a:p>
        </p:txBody>
      </p:sp>
    </p:spTree>
    <p:extLst>
      <p:ext uri="{BB962C8B-B14F-4D97-AF65-F5344CB8AC3E}">
        <p14:creationId xmlns:p14="http://schemas.microsoft.com/office/powerpoint/2010/main" val="190799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28core@2.6GHz"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1401763" y="744538"/>
            <a:ext cx="4295775" cy="3221037"/>
          </a:xfrm>
          <a:ln/>
        </p:spPr>
      </p:sp>
      <p:sp>
        <p:nvSpPr>
          <p:cNvPr id="180227" name="Rectangle 3"/>
          <p:cNvSpPr>
            <a:spLocks noGrp="1" noChangeArrowheads="1"/>
          </p:cNvSpPr>
          <p:nvPr>
            <p:ph type="body" idx="1"/>
          </p:nvPr>
        </p:nvSpPr>
        <p:spPr>
          <a:noFill/>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晶圆（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Wafer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）是指制作硅</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半导体集成电路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所用的硅芯片，由于其形状为圆形，故称为晶圆。晶圆是生产</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所用的载体</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电路（</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Electrical Circuit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）或称电子回路，是由电气设备和元器件，按一定方式连接起来，为</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电荷</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流通提供了路径的总体，也叫电子线路或称电气回路，简称网络或回路。如</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电源</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电阻</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电容</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电感</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二极管</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晶体管</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和</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电键</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等，构成的网络、</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。负电荷可以在其中运动。</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半导体器件（</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Semiconductor Device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）是利用</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半导体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材料的特殊电特性来完成特定功能的电子器件。半导体的导电性介于良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导电体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与</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绝缘体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之间，这些半导体材料通常是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硅</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锗</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砷化镓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，并经过各式特定的渗杂，产生</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P</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型或</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型半导体，作成</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整流器</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、振荡器、发光器、放大器、测光器等元件或设备。</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被动元件（</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Passive Components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）或称无源器件，在不同领域有不同定义，可以指消耗但不产生能量的电子元件，或者指无法产生</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增益</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的电子元件。与被动元件或无源器件相对的另一类元器件是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主动元件</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或有源器件。</a:t>
            </a:r>
          </a:p>
        </p:txBody>
      </p:sp>
    </p:spTree>
    <p:extLst>
      <p:ext uri="{BB962C8B-B14F-4D97-AF65-F5344CB8AC3E}">
        <p14:creationId xmlns:p14="http://schemas.microsoft.com/office/powerpoint/2010/main" val="168414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300" dirty="0">
                <a:solidFill>
                  <a:schemeClr val="bg1"/>
                </a:solidFill>
                <a:latin typeface="微软雅黑" pitchFamily="34" charset="-122"/>
                <a:ea typeface="微软雅黑" pitchFamily="34" charset="-122"/>
              </a:rPr>
              <a:t>较主流竞争友商</a:t>
            </a:r>
            <a:r>
              <a:rPr lang="en-US" altLang="zh-CN" sz="1300" dirty="0">
                <a:solidFill>
                  <a:schemeClr val="bg1"/>
                </a:solidFill>
                <a:latin typeface="微软雅黑" pitchFamily="34" charset="-122"/>
                <a:ea typeface="微软雅黑" pitchFamily="34" charset="-122"/>
              </a:rPr>
              <a:t>intel 82599</a:t>
            </a:r>
            <a:r>
              <a:rPr lang="zh-CN" altLang="en-US" sz="1300" dirty="0">
                <a:solidFill>
                  <a:schemeClr val="bg1"/>
                </a:solidFill>
                <a:latin typeface="微软雅黑" pitchFamily="34" charset="-122"/>
                <a:ea typeface="微软雅黑" pitchFamily="34" charset="-122"/>
              </a:rPr>
              <a:t>低</a:t>
            </a:r>
            <a:r>
              <a:rPr lang="en-US" altLang="zh-CN" sz="1300" dirty="0">
                <a:solidFill>
                  <a:schemeClr val="bg1"/>
                </a:solidFill>
                <a:latin typeface="微软雅黑" pitchFamily="34" charset="-122"/>
                <a:ea typeface="微软雅黑" pitchFamily="34" charset="-122"/>
              </a:rPr>
              <a:t>30%</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66D11947-CDA7-4CDF-85D9-4B873F8C8ADC}" type="slidenum">
              <a:rPr lang="zh-CN" altLang="en-US" smtClean="0">
                <a:solidFill>
                  <a:prstClr val="black"/>
                </a:solidFill>
              </a:rPr>
              <a:pPr/>
              <a:t>87</a:t>
            </a:fld>
            <a:endParaRPr lang="zh-CN" altLang="en-US">
              <a:solidFill>
                <a:prstClr val="black"/>
              </a:solidFill>
            </a:endParaRPr>
          </a:p>
        </p:txBody>
      </p:sp>
    </p:spTree>
    <p:extLst>
      <p:ext uri="{BB962C8B-B14F-4D97-AF65-F5344CB8AC3E}">
        <p14:creationId xmlns:p14="http://schemas.microsoft.com/office/powerpoint/2010/main" val="2701273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讲解要点：</a:t>
            </a:r>
          </a:p>
          <a:p>
            <a:r>
              <a:rPr lang="zh-CN" altLang="en-US" sz="1600" dirty="0">
                <a:solidFill>
                  <a:schemeClr val="bg1"/>
                </a:solidFill>
                <a:latin typeface="微软雅黑" panose="020B0503020204020204" pitchFamily="34" charset="-122"/>
                <a:ea typeface="微软雅黑" panose="020B0503020204020204" pitchFamily="34" charset="-122"/>
              </a:rPr>
              <a:t>鲲鹏处理器，集成了</a:t>
            </a:r>
            <a:r>
              <a:rPr lang="en-US" altLang="zh-CN" sz="1600" dirty="0">
                <a:solidFill>
                  <a:schemeClr val="bg1"/>
                </a:solidFill>
                <a:latin typeface="微软雅黑" panose="020B0503020204020204" pitchFamily="34" charset="-122"/>
                <a:ea typeface="微软雅黑" panose="020B0503020204020204" pitchFamily="34" charset="-122"/>
              </a:rPr>
              <a:t>64</a:t>
            </a:r>
            <a:r>
              <a:rPr lang="zh-CN" altLang="en-US" sz="1600" dirty="0">
                <a:solidFill>
                  <a:schemeClr val="bg1"/>
                </a:solidFill>
                <a:latin typeface="微软雅黑" panose="020B0503020204020204" pitchFamily="34" charset="-122"/>
                <a:ea typeface="微软雅黑" panose="020B0503020204020204" pitchFamily="34" charset="-122"/>
              </a:rPr>
              <a:t>个物理核，</a:t>
            </a:r>
            <a:r>
              <a:rPr lang="en-US" altLang="zh-CN" sz="1600" dirty="0">
                <a:solidFill>
                  <a:schemeClr val="bg1"/>
                </a:solidFill>
                <a:latin typeface="微软雅黑" panose="020B0503020204020204" pitchFamily="34" charset="-122"/>
                <a:ea typeface="微软雅黑" panose="020B0503020204020204" pitchFamily="34" charset="-122"/>
              </a:rPr>
              <a:t>SPECint</a:t>
            </a:r>
            <a:r>
              <a:rPr lang="zh-CN" altLang="en-US" sz="1600" dirty="0">
                <a:solidFill>
                  <a:schemeClr val="bg1"/>
                </a:solidFill>
                <a:latin typeface="微软雅黑" panose="020B0503020204020204" pitchFamily="34" charset="-122"/>
                <a:ea typeface="微软雅黑" panose="020B0503020204020204" pitchFamily="34" charset="-122"/>
              </a:rPr>
              <a:t>评估跑分高达</a:t>
            </a:r>
            <a:r>
              <a:rPr lang="en-US" altLang="zh-CN" sz="1600" dirty="0">
                <a:solidFill>
                  <a:schemeClr val="bg1"/>
                </a:solidFill>
                <a:latin typeface="微软雅黑" panose="020B0503020204020204" pitchFamily="34" charset="-122"/>
                <a:ea typeface="微软雅黑" panose="020B0503020204020204" pitchFamily="34" charset="-122"/>
              </a:rPr>
              <a:t>930</a:t>
            </a:r>
            <a:r>
              <a:rPr lang="zh-CN" altLang="en-US" sz="1600" dirty="0">
                <a:solidFill>
                  <a:schemeClr val="bg1"/>
                </a:solidFill>
                <a:latin typeface="微软雅黑" panose="020B0503020204020204" pitchFamily="34" charset="-122"/>
                <a:ea typeface="微软雅黑" panose="020B0503020204020204" pitchFamily="34" charset="-122"/>
              </a:rPr>
              <a:t>分，相比业界主流处理器性能提升了</a:t>
            </a:r>
            <a:r>
              <a:rPr lang="en-US" altLang="zh-CN" sz="1600" dirty="0">
                <a:solidFill>
                  <a:schemeClr val="bg1"/>
                </a:solidFill>
                <a:latin typeface="微软雅黑" panose="020B0503020204020204" pitchFamily="34" charset="-122"/>
                <a:ea typeface="微软雅黑" panose="020B0503020204020204" pitchFamily="34" charset="-122"/>
              </a:rPr>
              <a:t>25%</a:t>
            </a:r>
            <a:r>
              <a:rPr lang="zh-CN" altLang="en-US" sz="1600" dirty="0">
                <a:solidFill>
                  <a:schemeClr val="bg1"/>
                </a:solidFill>
                <a:latin typeface="微软雅黑" panose="020B0503020204020204" pitchFamily="34" charset="-122"/>
                <a:ea typeface="微软雅黑" panose="020B0503020204020204" pitchFamily="34" charset="-122"/>
              </a:rPr>
              <a:t>。</a:t>
            </a:r>
          </a:p>
          <a:p>
            <a:r>
              <a:rPr lang="zh-CN" altLang="en-US" sz="1600" dirty="0">
                <a:solidFill>
                  <a:schemeClr val="bg1"/>
                </a:solidFill>
                <a:latin typeface="微软雅黑" panose="020B0503020204020204" pitchFamily="34" charset="-122"/>
                <a:ea typeface="微软雅黑" panose="020B0503020204020204" pitchFamily="34" charset="-122"/>
              </a:rPr>
              <a:t>鲲鹏处理器除了性能强劲，还采用了多合一的</a:t>
            </a:r>
            <a:r>
              <a:rPr lang="en-US" altLang="zh-CN" sz="1600" dirty="0">
                <a:solidFill>
                  <a:schemeClr val="bg1"/>
                </a:solidFill>
                <a:latin typeface="微软雅黑" panose="020B0503020204020204" pitchFamily="34" charset="-122"/>
                <a:ea typeface="微软雅黑" panose="020B0503020204020204" pitchFamily="34" charset="-122"/>
              </a:rPr>
              <a:t>SoC</a:t>
            </a:r>
            <a:r>
              <a:rPr lang="zh-CN" altLang="en-US" sz="1600" dirty="0">
                <a:solidFill>
                  <a:schemeClr val="bg1"/>
                </a:solidFill>
                <a:latin typeface="微软雅黑" panose="020B0503020204020204" pitchFamily="34" charset="-122"/>
                <a:ea typeface="微软雅黑" panose="020B0503020204020204" pitchFamily="34" charset="-122"/>
              </a:rPr>
              <a:t>芯片架构，它不仅仅是一颗</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，还集成了</a:t>
            </a:r>
            <a:r>
              <a:rPr lang="en-US" altLang="zh-CN" sz="1600" dirty="0">
                <a:solidFill>
                  <a:schemeClr val="bg1"/>
                </a:solidFill>
                <a:latin typeface="微软雅黑" panose="020B0503020204020204" pitchFamily="34" charset="-122"/>
                <a:ea typeface="微软雅黑" panose="020B0503020204020204" pitchFamily="34" charset="-122"/>
              </a:rPr>
              <a:t>RoCE</a:t>
            </a:r>
            <a:r>
              <a:rPr lang="zh-CN" altLang="en-US" sz="1600" dirty="0">
                <a:solidFill>
                  <a:schemeClr val="bg1"/>
                </a:solidFill>
                <a:latin typeface="微软雅黑" panose="020B0503020204020204" pitchFamily="34" charset="-122"/>
                <a:ea typeface="微软雅黑" panose="020B0503020204020204" pitchFamily="34" charset="-122"/>
              </a:rPr>
              <a:t>网卡、</a:t>
            </a:r>
            <a:r>
              <a:rPr lang="en-US" altLang="zh-CN" sz="1600" dirty="0">
                <a:solidFill>
                  <a:schemeClr val="bg1"/>
                </a:solidFill>
                <a:latin typeface="微软雅黑" panose="020B0503020204020204" pitchFamily="34" charset="-122"/>
                <a:ea typeface="微软雅黑" panose="020B0503020204020204" pitchFamily="34" charset="-122"/>
              </a:rPr>
              <a:t>SAS</a:t>
            </a:r>
            <a:r>
              <a:rPr lang="zh-CN" altLang="en-US" sz="1600" dirty="0">
                <a:solidFill>
                  <a:schemeClr val="bg1"/>
                </a:solidFill>
                <a:latin typeface="微软雅黑" panose="020B0503020204020204" pitchFamily="34" charset="-122"/>
                <a:ea typeface="微软雅黑" panose="020B0503020204020204" pitchFamily="34" charset="-122"/>
              </a:rPr>
              <a:t>控制器、桥片等，单颗处理器实现了</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p>
          <a:p>
            <a:r>
              <a:rPr lang="zh-CN" altLang="en-US" sz="1600" dirty="0">
                <a:solidFill>
                  <a:schemeClr val="bg1"/>
                </a:solidFill>
                <a:latin typeface="微软雅黑" panose="020B0503020204020204" pitchFamily="34" charset="-122"/>
                <a:ea typeface="微软雅黑" panose="020B0503020204020204" pitchFamily="34" charset="-122"/>
              </a:rPr>
              <a:t>华为研发的</a:t>
            </a:r>
            <a:r>
              <a:rPr lang="en-US" altLang="zh-CN" sz="1600" dirty="0">
                <a:solidFill>
                  <a:schemeClr val="bg1"/>
                </a:solidFill>
                <a:latin typeface="微软雅黑" panose="020B0503020204020204" pitchFamily="34" charset="-122"/>
                <a:ea typeface="微软雅黑" panose="020B0503020204020204" pitchFamily="34" charset="-122"/>
              </a:rPr>
              <a:t>Cache</a:t>
            </a:r>
            <a:r>
              <a:rPr lang="zh-CN" altLang="en-US" sz="1600" dirty="0">
                <a:solidFill>
                  <a:schemeClr val="bg1"/>
                </a:solidFill>
                <a:latin typeface="微软雅黑" panose="020B0503020204020204" pitchFamily="34" charset="-122"/>
                <a:ea typeface="微软雅黑" panose="020B0503020204020204" pitchFamily="34" charset="-122"/>
              </a:rPr>
              <a:t>一致性总线</a:t>
            </a:r>
            <a:r>
              <a:rPr lang="en-US" altLang="zh-CN" sz="1600" dirty="0">
                <a:solidFill>
                  <a:schemeClr val="bg1"/>
                </a:solidFill>
                <a:latin typeface="微软雅黑" panose="020B0503020204020204" pitchFamily="34" charset="-122"/>
                <a:ea typeface="微软雅黑" panose="020B0503020204020204" pitchFamily="34" charset="-122"/>
              </a:rPr>
              <a:t>HCCS</a:t>
            </a:r>
            <a:r>
              <a:rPr lang="zh-CN" altLang="en-US" sz="1600" dirty="0">
                <a:solidFill>
                  <a:schemeClr val="bg1"/>
                </a:solidFill>
                <a:latin typeface="微软雅黑" panose="020B0503020204020204" pitchFamily="34" charset="-122"/>
                <a:ea typeface="微软雅黑" panose="020B0503020204020204" pitchFamily="34" charset="-122"/>
              </a:rPr>
              <a:t>，可以实现</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和</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之间的高速互联，通信速率高达每秒</a:t>
            </a:r>
            <a:r>
              <a:rPr lang="en-US" altLang="zh-CN" sz="1600" dirty="0">
                <a:solidFill>
                  <a:schemeClr val="bg1"/>
                </a:solidFill>
                <a:latin typeface="微软雅黑" panose="020B0503020204020204" pitchFamily="34" charset="-122"/>
                <a:ea typeface="微软雅黑" panose="020B0503020204020204" pitchFamily="34" charset="-122"/>
              </a:rPr>
              <a:t>30GT</a:t>
            </a:r>
            <a:r>
              <a:rPr lang="zh-CN" altLang="en-US" sz="1600" dirty="0">
                <a:solidFill>
                  <a:schemeClr val="bg1"/>
                </a:solidFill>
                <a:latin typeface="微软雅黑" panose="020B0503020204020204" pitchFamily="34" charset="-122"/>
                <a:ea typeface="微软雅黑" panose="020B0503020204020204" pitchFamily="34" charset="-122"/>
              </a:rPr>
              <a:t>，是业界主流</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互联速率的</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倍多。通过多</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互联，我们率先实现</a:t>
            </a:r>
            <a:r>
              <a:rPr lang="en-US" altLang="zh-CN" sz="1600" dirty="0">
                <a:solidFill>
                  <a:schemeClr val="bg1"/>
                </a:solidFill>
                <a:latin typeface="微软雅黑" panose="020B0503020204020204" pitchFamily="34" charset="-122"/>
                <a:ea typeface="微软雅黑" panose="020B0503020204020204" pitchFamily="34" charset="-122"/>
              </a:rPr>
              <a:t>256</a:t>
            </a:r>
            <a:r>
              <a:rPr lang="zh-CN" altLang="en-US" sz="1600" dirty="0">
                <a:solidFill>
                  <a:schemeClr val="bg1"/>
                </a:solidFill>
                <a:latin typeface="微软雅黑" panose="020B0503020204020204" pitchFamily="34" charset="-122"/>
                <a:ea typeface="微软雅黑" panose="020B0503020204020204" pitchFamily="34" charset="-122"/>
              </a:rPr>
              <a:t>个物理核的</a:t>
            </a:r>
            <a:r>
              <a:rPr lang="en-US" altLang="zh-CN" sz="1600" dirty="0">
                <a:solidFill>
                  <a:schemeClr val="bg1"/>
                </a:solidFill>
                <a:latin typeface="微软雅黑" panose="020B0503020204020204" pitchFamily="34" charset="-122"/>
                <a:ea typeface="微软雅黑" panose="020B0503020204020204" pitchFamily="34" charset="-122"/>
              </a:rPr>
              <a:t>NUMA</a:t>
            </a:r>
            <a:r>
              <a:rPr lang="zh-CN" altLang="en-US" sz="1600" dirty="0">
                <a:solidFill>
                  <a:schemeClr val="bg1"/>
                </a:solidFill>
                <a:latin typeface="微软雅黑" panose="020B0503020204020204" pitchFamily="34" charset="-122"/>
                <a:ea typeface="微软雅黑" panose="020B0503020204020204" pitchFamily="34" charset="-122"/>
              </a:rPr>
              <a:t>架构，从而推出业界首款兼容</a:t>
            </a:r>
            <a:r>
              <a:rPr lang="en-US" altLang="zh-CN" sz="1600" dirty="0">
                <a:solidFill>
                  <a:schemeClr val="bg1"/>
                </a:solidFill>
                <a:latin typeface="微软雅黑" panose="020B0503020204020204" pitchFamily="34" charset="-122"/>
                <a:ea typeface="微软雅黑" panose="020B0503020204020204" pitchFamily="34" charset="-122"/>
              </a:rPr>
              <a:t>ARM</a:t>
            </a:r>
            <a:r>
              <a:rPr lang="zh-CN" altLang="en-US" sz="1600" dirty="0">
                <a:solidFill>
                  <a:schemeClr val="bg1"/>
                </a:solidFill>
                <a:latin typeface="微软雅黑" panose="020B0503020204020204" pitchFamily="34" charset="-122"/>
                <a:ea typeface="微软雅黑" panose="020B0503020204020204" pitchFamily="34" charset="-122"/>
              </a:rPr>
              <a:t>架构的最强算力</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路服务器。</a:t>
            </a:r>
          </a:p>
          <a:p>
            <a:r>
              <a:rPr lang="zh-CN" altLang="en-US" sz="1600" dirty="0">
                <a:solidFill>
                  <a:schemeClr val="bg1"/>
                </a:solidFill>
                <a:latin typeface="微软雅黑" panose="020B0503020204020204" pitchFamily="34" charset="-122"/>
                <a:ea typeface="微软雅黑" panose="020B0503020204020204" pitchFamily="34" charset="-122"/>
              </a:rPr>
              <a:t>异构计算的兴起，使得</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NPU</a:t>
            </a:r>
            <a:r>
              <a:rPr lang="zh-CN" altLang="en-US" sz="1600" dirty="0">
                <a:solidFill>
                  <a:schemeClr val="bg1"/>
                </a:solidFill>
                <a:latin typeface="微软雅黑" panose="020B0503020204020204" pitchFamily="34" charset="-122"/>
                <a:ea typeface="微软雅黑" panose="020B0503020204020204" pitchFamily="34" charset="-122"/>
              </a:rPr>
              <a:t>之间的互联协议也很关键。华为创新性的将</a:t>
            </a:r>
            <a:r>
              <a:rPr lang="en-US" altLang="zh-CN" sz="1600" dirty="0">
                <a:solidFill>
                  <a:schemeClr val="bg1"/>
                </a:solidFill>
                <a:latin typeface="微软雅黑" panose="020B0503020204020204" pitchFamily="34" charset="-122"/>
                <a:ea typeface="微软雅黑" panose="020B0503020204020204" pitchFamily="34" charset="-122"/>
              </a:rPr>
              <a:t>HCCS</a:t>
            </a:r>
            <a:r>
              <a:rPr lang="zh-CN" altLang="en-US" sz="1600" dirty="0">
                <a:solidFill>
                  <a:schemeClr val="bg1"/>
                </a:solidFill>
                <a:latin typeface="微软雅黑" panose="020B0503020204020204" pitchFamily="34" charset="-122"/>
                <a:ea typeface="微软雅黑" panose="020B0503020204020204" pitchFamily="34" charset="-122"/>
              </a:rPr>
              <a:t>同样应用于</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NPU</a:t>
            </a:r>
            <a:r>
              <a:rPr lang="zh-CN" altLang="en-US" sz="1600" dirty="0">
                <a:solidFill>
                  <a:schemeClr val="bg1"/>
                </a:solidFill>
                <a:latin typeface="微软雅黑" panose="020B0503020204020204" pitchFamily="34" charset="-122"/>
                <a:ea typeface="微软雅黑" panose="020B0503020204020204" pitchFamily="34" charset="-122"/>
              </a:rPr>
              <a:t>的高速互联，构建了</a:t>
            </a:r>
            <a:r>
              <a:rPr lang="en-US" altLang="zh-CN" sz="1600" dirty="0">
                <a:solidFill>
                  <a:schemeClr val="bg1"/>
                </a:solidFill>
                <a:latin typeface="微软雅黑" panose="020B0503020204020204" pitchFamily="34" charset="-122"/>
                <a:ea typeface="微软雅黑" panose="020B0503020204020204" pitchFamily="34" charset="-122"/>
              </a:rPr>
              <a:t>xPU</a:t>
            </a:r>
            <a:r>
              <a:rPr lang="zh-CN" altLang="en-US" sz="1600" dirty="0">
                <a:solidFill>
                  <a:schemeClr val="bg1"/>
                </a:solidFill>
                <a:latin typeface="微软雅黑" panose="020B0503020204020204" pitchFamily="34" charset="-122"/>
                <a:ea typeface="微软雅黑" panose="020B0503020204020204" pitchFamily="34" charset="-122"/>
              </a:rPr>
              <a:t>间的统一</a:t>
            </a:r>
            <a:r>
              <a:rPr lang="en-US" altLang="zh-CN" sz="1600" dirty="0">
                <a:solidFill>
                  <a:schemeClr val="bg1"/>
                </a:solidFill>
                <a:latin typeface="微软雅黑" panose="020B0503020204020204" pitchFamily="34" charset="-122"/>
                <a:ea typeface="微软雅黑" panose="020B0503020204020204" pitchFamily="34" charset="-122"/>
              </a:rPr>
              <a:t>Cache</a:t>
            </a:r>
            <a:r>
              <a:rPr lang="zh-CN" altLang="en-US" sz="1600" dirty="0">
                <a:solidFill>
                  <a:schemeClr val="bg1"/>
                </a:solidFill>
                <a:latin typeface="微软雅黑" panose="020B0503020204020204" pitchFamily="34" charset="-122"/>
                <a:ea typeface="微软雅黑" panose="020B0503020204020204" pitchFamily="34" charset="-122"/>
              </a:rPr>
              <a:t>一致性架构，</a:t>
            </a:r>
            <a:r>
              <a:rPr lang="en-US" altLang="zh-CN" sz="1600" dirty="0">
                <a:solidFill>
                  <a:schemeClr val="bg1"/>
                </a:solidFill>
                <a:latin typeface="微软雅黑" panose="020B0503020204020204" pitchFamily="34" charset="-122"/>
                <a:ea typeface="微软雅黑" panose="020B0503020204020204" pitchFamily="34" charset="-122"/>
              </a:rPr>
              <a:t>xPU</a:t>
            </a:r>
            <a:r>
              <a:rPr lang="zh-CN" altLang="en-US" sz="1600" dirty="0">
                <a:solidFill>
                  <a:schemeClr val="bg1"/>
                </a:solidFill>
                <a:latin typeface="微软雅黑" panose="020B0503020204020204" pitchFamily="34" charset="-122"/>
                <a:ea typeface="微软雅黑" panose="020B0503020204020204" pitchFamily="34" charset="-122"/>
              </a:rPr>
              <a:t>之间可以进行直接内存访问，实现高速数据交互。同时基于此架构，可实现通用算力和</a:t>
            </a:r>
            <a:r>
              <a:rPr lang="en-US" altLang="zh-CN" sz="1600" dirty="0">
                <a:solidFill>
                  <a:schemeClr val="bg1"/>
                </a:solidFill>
                <a:latin typeface="微软雅黑" panose="020B0503020204020204" pitchFamily="34" charset="-122"/>
                <a:ea typeface="微软雅黑" panose="020B0503020204020204" pitchFamily="34" charset="-122"/>
              </a:rPr>
              <a:t>AI</a:t>
            </a:r>
            <a:r>
              <a:rPr lang="zh-CN" altLang="en-US" sz="1600" dirty="0">
                <a:solidFill>
                  <a:schemeClr val="bg1"/>
                </a:solidFill>
                <a:latin typeface="微软雅黑" panose="020B0503020204020204" pitchFamily="34" charset="-122"/>
                <a:ea typeface="微软雅黑" panose="020B0503020204020204" pitchFamily="34" charset="-122"/>
              </a:rPr>
              <a:t>算力的灵活组合，打造最强算力的异构计算服务器。</a:t>
            </a:r>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88</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1411945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最强算力的产品必须要有最强劲的处理器。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鲲鹏处理器采用了多合一的</a:t>
            </a:r>
            <a:r>
              <a:rPr lang="en-US" altLang="zh-CN" sz="1600" dirty="0" err="1">
                <a:latin typeface="微软雅黑" panose="020B0503020204020204" pitchFamily="34" charset="-122"/>
                <a:ea typeface="微软雅黑" panose="020B0503020204020204" pitchFamily="34" charset="-122"/>
              </a:rPr>
              <a:t>SoC</a:t>
            </a:r>
            <a:r>
              <a:rPr lang="zh-CN" altLang="en-US" sz="1600" dirty="0">
                <a:latin typeface="微软雅黑" panose="020B0503020204020204" pitchFamily="34" charset="-122"/>
                <a:ea typeface="微软雅黑" panose="020B0503020204020204" pitchFamily="34" charset="-122"/>
              </a:rPr>
              <a:t>芯片架构，它不仅仅是一颗</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，还集成了</a:t>
            </a:r>
            <a:r>
              <a:rPr lang="en-US" altLang="zh-CN" sz="1600" dirty="0">
                <a:latin typeface="微软雅黑" panose="020B0503020204020204" pitchFamily="34" charset="-122"/>
                <a:ea typeface="微软雅黑" panose="020B0503020204020204" pitchFamily="34" charset="-122"/>
              </a:rPr>
              <a:t>RoCE</a:t>
            </a:r>
            <a:r>
              <a:rPr lang="zh-CN" altLang="en-US" sz="1600" dirty="0">
                <a:latin typeface="微软雅黑" panose="020B0503020204020204" pitchFamily="34" charset="-122"/>
                <a:ea typeface="微软雅黑" panose="020B0503020204020204" pitchFamily="34" charset="-122"/>
              </a:rPr>
              <a:t>网卡、</a:t>
            </a:r>
            <a:r>
              <a:rPr lang="en-US" altLang="zh-CN" sz="1600" dirty="0">
                <a:latin typeface="微软雅黑" panose="020B0503020204020204" pitchFamily="34" charset="-122"/>
                <a:ea typeface="微软雅黑" panose="020B0503020204020204" pitchFamily="34" charset="-122"/>
              </a:rPr>
              <a:t>SAS</a:t>
            </a:r>
            <a:r>
              <a:rPr lang="zh-CN" altLang="en-US" sz="1600" dirty="0">
                <a:latin typeface="微软雅黑" panose="020B0503020204020204" pitchFamily="34" charset="-122"/>
                <a:ea typeface="微软雅黑" panose="020B0503020204020204" pitchFamily="34" charset="-122"/>
              </a:rPr>
              <a:t>控制器、桥片等，单颗处理器实现了</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华为研发的</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一致性总线</a:t>
            </a:r>
            <a:r>
              <a:rPr lang="en-US" altLang="zh-CN" sz="1600" dirty="0">
                <a:latin typeface="微软雅黑" panose="020B0503020204020204" pitchFamily="34" charset="-122"/>
                <a:ea typeface="微软雅黑" panose="020B0503020204020204" pitchFamily="34" charset="-122"/>
              </a:rPr>
              <a:t>HCCS</a:t>
            </a:r>
            <a:r>
              <a:rPr lang="zh-CN" altLang="en-US" sz="1600" dirty="0">
                <a:latin typeface="微软雅黑" panose="020B0503020204020204" pitchFamily="34" charset="-122"/>
                <a:ea typeface="微软雅黑" panose="020B0503020204020204" pitchFamily="34" charset="-122"/>
              </a:rPr>
              <a:t>，可以实现</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之间的高速互联，通信速率高达每秒</a:t>
            </a:r>
            <a:r>
              <a:rPr lang="en-US" altLang="zh-CN" sz="1600" dirty="0">
                <a:latin typeface="微软雅黑" panose="020B0503020204020204" pitchFamily="34" charset="-122"/>
                <a:ea typeface="微软雅黑" panose="020B0503020204020204" pitchFamily="34" charset="-122"/>
              </a:rPr>
              <a:t>30GT</a:t>
            </a:r>
            <a:r>
              <a:rPr lang="zh-CN" altLang="en-US" sz="1600" dirty="0">
                <a:latin typeface="微软雅黑" panose="020B0503020204020204" pitchFamily="34" charset="-122"/>
                <a:ea typeface="微软雅黑" panose="020B0503020204020204" pitchFamily="34" charset="-122"/>
              </a:rPr>
              <a:t>，是业界主流</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互联速率的</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倍多。通过多</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互联，我们率先实现</a:t>
            </a:r>
            <a:r>
              <a:rPr lang="en-US" altLang="zh-CN" sz="1600" dirty="0">
                <a:latin typeface="微软雅黑" panose="020B0503020204020204" pitchFamily="34" charset="-122"/>
                <a:ea typeface="微软雅黑" panose="020B0503020204020204" pitchFamily="34" charset="-122"/>
              </a:rPr>
              <a:t>256</a:t>
            </a:r>
            <a:r>
              <a:rPr lang="zh-CN" altLang="en-US" sz="1600" dirty="0">
                <a:latin typeface="微软雅黑" panose="020B0503020204020204" pitchFamily="34" charset="-122"/>
                <a:ea typeface="微软雅黑" panose="020B0503020204020204" pitchFamily="34" charset="-122"/>
              </a:rPr>
              <a:t>个物理核的</a:t>
            </a:r>
            <a:r>
              <a:rPr lang="en-US" altLang="zh-CN" sz="1600" dirty="0">
                <a:latin typeface="微软雅黑" panose="020B0503020204020204" pitchFamily="34" charset="-122"/>
                <a:ea typeface="微软雅黑" panose="020B0503020204020204" pitchFamily="34" charset="-122"/>
              </a:rPr>
              <a:t>NUMA</a:t>
            </a:r>
            <a:r>
              <a:rPr lang="zh-CN" altLang="en-US" sz="1600" dirty="0">
                <a:latin typeface="微软雅黑" panose="020B0503020204020204" pitchFamily="34" charset="-122"/>
                <a:ea typeface="微软雅黑" panose="020B0503020204020204" pitchFamily="34" charset="-122"/>
              </a:rPr>
              <a:t>架构，从而推出业界首款兼容</a:t>
            </a:r>
            <a:r>
              <a:rPr lang="en-US" altLang="zh-CN" sz="1600" dirty="0">
                <a:latin typeface="微软雅黑" panose="020B0503020204020204" pitchFamily="34" charset="-122"/>
                <a:ea typeface="微软雅黑" panose="020B0503020204020204" pitchFamily="34" charset="-122"/>
              </a:rPr>
              <a:t>ARM</a:t>
            </a:r>
            <a:r>
              <a:rPr lang="zh-CN" altLang="en-US" sz="1600" dirty="0">
                <a:latin typeface="微软雅黑" panose="020B0503020204020204" pitchFamily="34" charset="-122"/>
                <a:ea typeface="微软雅黑" panose="020B0503020204020204" pitchFamily="34" charset="-122"/>
              </a:rPr>
              <a:t>的最强算力</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路服务器。</a:t>
            </a:r>
            <a:endParaRPr lang="en-US" altLang="zh-CN" sz="1600" dirty="0">
              <a:latin typeface="微软雅黑" panose="020B0503020204020204" pitchFamily="34" charset="-122"/>
              <a:ea typeface="微软雅黑" panose="020B0503020204020204" pitchFamily="34" charset="-122"/>
            </a:endParaRPr>
          </a:p>
          <a:p>
            <a:pPr lvl="0"/>
            <a:endParaRPr lang="en-US" altLang="zh-CN" sz="1600" kern="1200" dirty="0">
              <a:solidFill>
                <a:schemeClr val="tx1"/>
              </a:solidFill>
              <a:effectLst/>
              <a:latin typeface="+mn-lt"/>
              <a:ea typeface="+mn-ea"/>
              <a:cs typeface="+mn-cs"/>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当前处理器一般通过与外置网卡配合为服务器提供</a:t>
            </a:r>
            <a:r>
              <a:rPr lang="en-US" altLang="zh-CN" sz="1600" dirty="0">
                <a:latin typeface="微软雅黑" panose="020B0503020204020204" pitchFamily="34" charset="-122"/>
                <a:ea typeface="微软雅黑" panose="020B0503020204020204" pitchFamily="34" charset="-122"/>
              </a:rPr>
              <a:t>10GE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25GE</a:t>
            </a:r>
            <a:r>
              <a:rPr lang="zh-CN" altLang="en-US" sz="1600" dirty="0">
                <a:latin typeface="微软雅黑" panose="020B0503020204020204" pitchFamily="34" charset="-122"/>
                <a:ea typeface="微软雅黑" panose="020B0503020204020204" pitchFamily="34" charset="-122"/>
              </a:rPr>
              <a:t>的接口，在分布式架构下，要完成一个高算力的集群组网，需要高</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的吞吐能力。鲲鹏处理器是业界首个推出内置直出</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网络能力的通用处理器，让</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成为服务器的标准配置。从处理器到服务器，扩展到整机柜和计算集群，实现全</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的高速网络互联，引领服务器迈入</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时代，构建最强算力的集群。</a:t>
            </a:r>
          </a:p>
          <a:p>
            <a:pPr lvl="0"/>
            <a:endParaRPr lang="en-US" altLang="zh-CN" sz="1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725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717550"/>
            <a:ext cx="4167188" cy="3125788"/>
          </a:xfrm>
        </p:spPr>
      </p:sp>
      <p:sp>
        <p:nvSpPr>
          <p:cNvPr id="3" name="Notes Placeholder 2"/>
          <p:cNvSpPr>
            <a:spLocks noGrp="1"/>
          </p:cNvSpPr>
          <p:nvPr>
            <p:ph type="body" idx="1"/>
          </p:nvPr>
        </p:nvSpPr>
        <p:spPr/>
        <p:txBody>
          <a:bodyPr/>
          <a:lstStyle/>
          <a:p>
            <a:r>
              <a:rPr lang="zh-CN" altLang="en-US" dirty="0"/>
              <a:t>测试环境</a:t>
            </a:r>
            <a:endParaRPr lang="en-US" altLang="zh-CN" dirty="0"/>
          </a:p>
          <a:p>
            <a:r>
              <a:rPr lang="en-US" altLang="zh-CN" dirty="0"/>
              <a:t>Skylake + CX5 PCIe 3.0 </a:t>
            </a:r>
            <a:r>
              <a:rPr lang="zh-CN" altLang="en-US" dirty="0"/>
              <a:t>单口卡</a:t>
            </a:r>
            <a:endParaRPr lang="en-US" altLang="zh-CN" dirty="0"/>
          </a:p>
          <a:p>
            <a:r>
              <a:rPr lang="en-US" altLang="zh-CN" dirty="0"/>
              <a:t>Kunpeng + CX5 PCIe 3.0 </a:t>
            </a:r>
            <a:r>
              <a:rPr lang="zh-CN" altLang="en-US" dirty="0"/>
              <a:t>单口卡</a:t>
            </a: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Kunpeng + CX5 PCIe 4.0 </a:t>
            </a:r>
            <a:r>
              <a:rPr lang="zh-CN" altLang="en-US" dirty="0"/>
              <a:t>双口卡</a:t>
            </a:r>
            <a:r>
              <a:rPr lang="en-US" altLang="zh-CN" dirty="0"/>
              <a:t>(</a:t>
            </a:r>
            <a:r>
              <a:rPr lang="zh-CN" altLang="en-US" dirty="0"/>
              <a:t>双链路</a:t>
            </a:r>
            <a:r>
              <a:rPr lang="en-US" altLang="zh-CN" dirty="0"/>
              <a: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Kunpeng920 </a:t>
            </a:r>
            <a:r>
              <a:rPr lang="zh-CN" altLang="en-US" dirty="0"/>
              <a:t>支持</a:t>
            </a:r>
            <a:r>
              <a:rPr lang="en-US" altLang="zh-CN" dirty="0"/>
              <a:t>PCIe 4.0(PCIe 4.0</a:t>
            </a:r>
            <a:r>
              <a:rPr lang="zh-CN" altLang="en-US" dirty="0"/>
              <a:t>双口卡能带来两倍的带宽和更低的时延</a:t>
            </a:r>
            <a:r>
              <a:rPr lang="en-US" altLang="zh-CN" dirty="0"/>
              <a:t>)</a:t>
            </a:r>
            <a:endParaRPr lang="zh-CN" altLang="en-US" dirty="0"/>
          </a:p>
          <a:p>
            <a:endParaRPr lang="zh-CN" alt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90</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2573284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r>
              <a:rPr lang="en-US" altLang="zh-CN" dirty="0"/>
              <a:t>Hi1620 integrated 48 customized core, fully compatible with ARM v8.2, frequency is targeting to provide 3.2GHz. Dedicated L1 I/D </a:t>
            </a:r>
            <a:r>
              <a:rPr lang="en-US" altLang="zh-CN" dirty="0" err="1"/>
              <a:t>cahce</a:t>
            </a:r>
            <a:r>
              <a:rPr lang="en-US" altLang="zh-CN" dirty="0"/>
              <a:t>, both are 64KB, big change is L2 cache is becoming dedicated, 512KB, L3 cached is shared by all the cores, totally 64MB. 8 DDR4 controller with ECC, up to 3200MT/s.</a:t>
            </a:r>
          </a:p>
          <a:p>
            <a:endParaRPr lang="en-US" altLang="zh-CN" dirty="0"/>
          </a:p>
          <a:p>
            <a:r>
              <a:rPr lang="en-US" altLang="zh-CN" dirty="0"/>
              <a:t>PCIe gen 4, support 16 lane, 8 lane, 4lane, 2 lane and 1 lane. Up to 8 PCIe controller. 16 SAS/SATA 3.0 controller. Regards to Ethernet interface we support 10G/25G/40G/100G. </a:t>
            </a:r>
          </a:p>
          <a:p>
            <a:endParaRPr lang="en-US" altLang="zh-CN" dirty="0"/>
          </a:p>
          <a:p>
            <a:r>
              <a:rPr lang="en-US" altLang="zh-CN" dirty="0"/>
              <a:t>Integrated CCIX enables heterogeneous computing, it can be used to connect FPGA/ASIC to deep learning or other function acceleration. </a:t>
            </a:r>
          </a:p>
          <a:p>
            <a:endParaRPr lang="en-US" altLang="zh-CN" dirty="0"/>
          </a:p>
          <a:p>
            <a:r>
              <a:rPr lang="en-US" altLang="zh-CN" dirty="0"/>
              <a:t>It also supports 2/4 socket cache coherence connection. TDP is 85W. But performance can be equivalent or better than </a:t>
            </a:r>
            <a:r>
              <a:rPr lang="en-US" altLang="zh-CN" dirty="0" err="1"/>
              <a:t>Icelake</a:t>
            </a:r>
            <a:r>
              <a:rPr lang="en-US" altLang="zh-CN" dirty="0"/>
              <a:t> E5 2697 v6(</a:t>
            </a:r>
            <a:r>
              <a:rPr lang="en-US" altLang="zh-CN" dirty="0">
                <a:hlinkClick r:id="rId3"/>
              </a:rPr>
              <a:t>30core@2.2GHz</a:t>
            </a:r>
            <a:r>
              <a:rPr lang="en-US" altLang="zh-CN" dirty="0"/>
              <a:t>), again with much less power</a:t>
            </a:r>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2765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p:txBody>
          <a:bodyPr/>
          <a:lstStyle/>
          <a:p>
            <a:r>
              <a:rPr lang="en-US" altLang="zh-CN" dirty="0"/>
              <a:t>ENIAC</a:t>
            </a:r>
            <a:r>
              <a:rPr lang="zh-CN" altLang="en-US" dirty="0"/>
              <a:t>，全称为</a:t>
            </a:r>
            <a:r>
              <a:rPr lang="en-US" altLang="zh-CN" dirty="0"/>
              <a:t>Electronic Numerical Integrator And Computer</a:t>
            </a:r>
            <a:r>
              <a:rPr lang="zh-CN" altLang="en-US" dirty="0"/>
              <a:t>，即电子数字积分计算机。</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为</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美国陆军</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的弹道研究实验室（</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BRL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）所使用，用于计算</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火炮</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火力表</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1946</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年公布的时候，就被当时的新闻赞誉为“巨脑”。它的计算速度比机电机器提高了一千倍。这是一个飞跃，之前没有任何一台单独的机器达到过这个速度。</a:t>
            </a:r>
            <a:endParaRPr lang="zh-CN" altLang="en-US" dirty="0"/>
          </a:p>
          <a:p>
            <a:endParaRPr lang="zh-CN" altLang="en-US" dirty="0"/>
          </a:p>
        </p:txBody>
      </p:sp>
      <p:sp>
        <p:nvSpPr>
          <p:cNvPr id="3" name="幻灯片图像占位符 2"/>
          <p:cNvSpPr>
            <a:spLocks noGrp="1" noRot="1" noChangeAspect="1"/>
          </p:cNvSpPr>
          <p:nvPr>
            <p:ph type="sldImg"/>
          </p:nvPr>
        </p:nvSpPr>
        <p:spPr>
          <a:xfrm>
            <a:off x="1325563" y="765175"/>
            <a:ext cx="4448175" cy="3336925"/>
          </a:xfrm>
        </p:spPr>
      </p:sp>
    </p:spTree>
    <p:extLst>
      <p:ext uri="{BB962C8B-B14F-4D97-AF65-F5344CB8AC3E}">
        <p14:creationId xmlns:p14="http://schemas.microsoft.com/office/powerpoint/2010/main" val="3555278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1314450" y="744538"/>
            <a:ext cx="4486275" cy="3363912"/>
          </a:xfrm>
          <a:ln/>
        </p:spPr>
      </p:sp>
      <p:sp>
        <p:nvSpPr>
          <p:cNvPr id="180227" name="Rectangle 3"/>
          <p:cNvSpPr>
            <a:spLocks noGrp="1" noChangeArrowheads="1"/>
          </p:cNvSpPr>
          <p:nvPr>
            <p:ph type="body" idx="1"/>
          </p:nvPr>
        </p:nvSpPr>
        <p:spPr>
          <a:noFill/>
        </p:spPr>
        <p:txBody>
          <a:bodyPr/>
          <a:lstStyle/>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整合元件制造商（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Integrated Device Manufacturer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）：从</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设计、制造、封装、测试到销售都涉及。全球主要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企业有英特尔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(Intel)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、三星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(Samsung)</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SK</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海力士（</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SK Hynix</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Fabless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设计商只设计和销售晶片，但将制造、封装、测试外包给第三方。他们又称为</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Fabless Semiconductor Company</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。全球主要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设计企业有高通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(Qualcomm)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、博通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(Broadcom)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、联发科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err="1">
                <a:solidFill>
                  <a:schemeClr val="tx1"/>
                </a:solidFill>
                <a:effectLst/>
                <a:latin typeface="微软雅黑" panose="020B0503020204020204" pitchFamily="34" charset="-122"/>
                <a:ea typeface="微软雅黑" panose="020B0503020204020204" pitchFamily="34" charset="-122"/>
                <a:cs typeface="+mn-cs"/>
              </a:rPr>
              <a:t>MediaTek</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、英伟达（</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NVIDIA</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AMD</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、海思（</a:t>
            </a:r>
            <a:r>
              <a:rPr lang="en-US" altLang="zh-CN" sz="1100" b="0" i="0" kern="1200" dirty="0" err="1">
                <a:solidFill>
                  <a:schemeClr val="tx1"/>
                </a:solidFill>
                <a:effectLst/>
                <a:latin typeface="微软雅黑" panose="020B0503020204020204" pitchFamily="34" charset="-122"/>
                <a:ea typeface="微软雅黑" panose="020B0503020204020204" pitchFamily="34" charset="-122"/>
                <a:cs typeface="+mn-cs"/>
              </a:rPr>
              <a:t>Hisilicon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）、苹果（</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Apple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）、美满电子</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(Marvell)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、赛灵思（</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Xilinx</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晶圆制造商（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Foundry</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）：指晶圆制造代工厂，全球主要晶圆代工企业有台积电（</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TSMC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）、格罗方德（</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Global Foundries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）、联电（</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UMC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）、中芯国际（</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SMIC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封测厂商（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OSAT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）：主要是封装测试代工厂。全球主要封测代工企业有日月光（</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ASE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）、安靠（</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Amkor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）、长电科技、矽品（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SPIL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）、力成科技、华天科技、通富微电、京元电子、南茂科技、联合科技。</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zh-CN" altLang="en-US" dirty="0"/>
          </a:p>
        </p:txBody>
      </p:sp>
    </p:spTree>
    <p:extLst>
      <p:ext uri="{BB962C8B-B14F-4D97-AF65-F5344CB8AC3E}">
        <p14:creationId xmlns:p14="http://schemas.microsoft.com/office/powerpoint/2010/main" val="232435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1325563" y="765175"/>
            <a:ext cx="4448175" cy="3336925"/>
          </a:xfrm>
        </p:spPr>
      </p:sp>
      <p:sp>
        <p:nvSpPr>
          <p:cNvPr id="5" name="备注占位符 4"/>
          <p:cNvSpPr>
            <a:spLocks noGrp="1"/>
          </p:cNvSpPr>
          <p:nvPr>
            <p:ph type="body" idx="1"/>
          </p:nvPr>
        </p:nvSpPr>
        <p:spPr/>
        <p:txBody>
          <a:bodyPr/>
          <a:lstStyle/>
          <a:p>
            <a:r>
              <a:rPr lang="en-US" altLang="zh-CN" dirty="0"/>
              <a:t>IA</a:t>
            </a:r>
            <a:r>
              <a:rPr lang="zh-CN" altLang="en-US" dirty="0"/>
              <a:t>：</a:t>
            </a:r>
            <a:r>
              <a:rPr lang="en-US" altLang="zh-CN" dirty="0"/>
              <a:t>Intel</a:t>
            </a:r>
            <a:r>
              <a:rPr lang="en-US" altLang="zh-CN" baseline="0" dirty="0"/>
              <a:t> Architecture </a:t>
            </a:r>
            <a:r>
              <a:rPr lang="zh-CN" altLang="en-US" baseline="0" dirty="0"/>
              <a:t>。</a:t>
            </a:r>
            <a:endParaRPr lang="en-US" altLang="zh-CN" baseline="0" dirty="0"/>
          </a:p>
          <a:p>
            <a:r>
              <a:rPr lang="en-US" altLang="zh-CN" baseline="0" dirty="0"/>
              <a:t>PPC</a:t>
            </a:r>
            <a:r>
              <a:rPr lang="zh-CN" altLang="en-US" baseline="0" dirty="0"/>
              <a:t>：</a:t>
            </a:r>
            <a:r>
              <a:rPr lang="en-US" altLang="zh-CN" baseline="0" dirty="0"/>
              <a:t>PowerPC </a:t>
            </a:r>
            <a:r>
              <a:rPr lang="zh-CN" altLang="en-US" baseline="0" dirty="0"/>
              <a:t>。</a:t>
            </a:r>
            <a:endParaRPr lang="zh-CN" altLang="en-US" dirty="0"/>
          </a:p>
        </p:txBody>
      </p:sp>
    </p:spTree>
    <p:extLst>
      <p:ext uri="{BB962C8B-B14F-4D97-AF65-F5344CB8AC3E}">
        <p14:creationId xmlns:p14="http://schemas.microsoft.com/office/powerpoint/2010/main" val="277268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053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a:t>一个</a:t>
            </a:r>
            <a:r>
              <a:rPr lang="en-US" altLang="zh-CN" sz="1100" dirty="0"/>
              <a:t>ARM</a:t>
            </a:r>
            <a:r>
              <a:rPr lang="zh-CN" altLang="en-US" sz="1100" dirty="0"/>
              <a:t>核的面积仅为</a:t>
            </a:r>
            <a:r>
              <a:rPr lang="en-US" altLang="zh-CN" sz="1100" dirty="0"/>
              <a:t>X86</a:t>
            </a:r>
            <a:r>
              <a:rPr lang="zh-CN" altLang="en-US" sz="1100" dirty="0"/>
              <a:t>核的</a:t>
            </a:r>
            <a:r>
              <a:rPr lang="en-US" altLang="zh-CN" sz="1100" dirty="0"/>
              <a:t>1/7</a:t>
            </a:r>
            <a:r>
              <a:rPr lang="zh-CN" altLang="en-US" sz="1100" dirty="0"/>
              <a:t>。</a:t>
            </a:r>
            <a:endParaRPr lang="en-US" altLang="zh-CN" sz="1100" dirty="0"/>
          </a:p>
          <a:p>
            <a:r>
              <a:rPr lang="zh-CN" altLang="en-US" sz="1100" dirty="0"/>
              <a:t>同样的芯片尺寸下，</a:t>
            </a:r>
            <a:r>
              <a:rPr lang="en-US" altLang="zh-CN" sz="1100" dirty="0"/>
              <a:t>ARM</a:t>
            </a:r>
            <a:r>
              <a:rPr lang="zh-CN" altLang="en-US" sz="1100" dirty="0"/>
              <a:t>的核数是</a:t>
            </a:r>
            <a:r>
              <a:rPr lang="en-US" altLang="zh-CN" sz="1100" dirty="0"/>
              <a:t>X86</a:t>
            </a:r>
            <a:r>
              <a:rPr lang="zh-CN" altLang="en-US" sz="1100" dirty="0"/>
              <a:t>的</a:t>
            </a:r>
            <a:r>
              <a:rPr lang="en-US" altLang="zh-CN" sz="1100" dirty="0"/>
              <a:t>4</a:t>
            </a:r>
            <a:r>
              <a:rPr lang="zh-CN" altLang="en-US" sz="1100" dirty="0"/>
              <a:t>倍以上。</a:t>
            </a:r>
          </a:p>
        </p:txBody>
      </p:sp>
    </p:spTree>
    <p:extLst>
      <p:ext uri="{BB962C8B-B14F-4D97-AF65-F5344CB8AC3E}">
        <p14:creationId xmlns:p14="http://schemas.microsoft.com/office/powerpoint/2010/main" val="765606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35737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寄存器传输级（</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Register-Transfer Level, RTL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）是通过</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硬件描述语言来描述</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实际电路的一种高层次模型。</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处理器优化包</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(P</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rocessor Optimization Pack,</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POP)</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b="0" dirty="0"/>
          </a:p>
        </p:txBody>
      </p:sp>
    </p:spTree>
    <p:extLst>
      <p:ext uri="{BB962C8B-B14F-4D97-AF65-F5344CB8AC3E}">
        <p14:creationId xmlns:p14="http://schemas.microsoft.com/office/powerpoint/2010/main" val="250985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209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253887527"/>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0001150-C708-A448-AD41-DCBC9E533F45}" type="datetimeFigureOut">
              <a:rPr kumimoji="1" lang="zh-CN" altLang="en-US" smtClean="0"/>
              <a:t>2021/7/1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65023975-5E85-554E-9145-1A66F4D7A72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01150-C708-A448-AD41-DCBC9E533F45}" type="datetimeFigureOut">
              <a:rPr kumimoji="1" lang="zh-CN" altLang="en-US" smtClean="0"/>
              <a:t>2021/7/1</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3975-5E85-554E-9145-1A66F4D7A72D}" type="slidenum">
              <a:rPr kumimoji="1" lang="zh-CN" altLang="en-US" smtClean="0"/>
              <a:t>‹#›</a:t>
            </a:fld>
            <a:endParaRPr kumimoji="1" lang="zh-CN" altLang="en-US"/>
          </a:p>
        </p:txBody>
      </p:sp>
    </p:spTree>
    <p:extLst>
      <p:ext uri="{BB962C8B-B14F-4D97-AF65-F5344CB8AC3E}">
        <p14:creationId xmlns:p14="http://schemas.microsoft.com/office/powerpoint/2010/main" val="8962683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t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zh-CN" altLang="en-US" dirty="0"/>
              <a:t>第</a:t>
            </a:r>
            <a:r>
              <a:rPr kumimoji="1" lang="en-US" altLang="zh-CN" dirty="0"/>
              <a:t>5</a:t>
            </a:r>
            <a:r>
              <a:rPr kumimoji="1" lang="zh-CN" altLang="en-US" dirty="0"/>
              <a:t>章</a:t>
            </a:r>
            <a:r>
              <a:rPr kumimoji="1" lang="en-US" altLang="zh-CN" dirty="0"/>
              <a:t> </a:t>
            </a:r>
            <a:r>
              <a:rPr kumimoji="1" lang="zh-CN" altLang="en-US" dirty="0"/>
              <a:t>指令系统</a:t>
            </a:r>
          </a:p>
        </p:txBody>
      </p:sp>
      <p:sp>
        <p:nvSpPr>
          <p:cNvPr id="3" name="Subtitle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80867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精简指令系统计算机</a:t>
            </a:r>
            <a:r>
              <a:rPr lang="en-US" altLang="zh-CN" dirty="0"/>
              <a:t>(RISC)</a:t>
            </a:r>
            <a:endParaRPr lang="en-US" dirty="0"/>
          </a:p>
        </p:txBody>
      </p:sp>
      <p:sp>
        <p:nvSpPr>
          <p:cNvPr id="3" name="Content Placeholder 2"/>
          <p:cNvSpPr>
            <a:spLocks noGrp="1"/>
          </p:cNvSpPr>
          <p:nvPr>
            <p:ph idx="1"/>
          </p:nvPr>
        </p:nvSpPr>
        <p:spPr/>
        <p:txBody>
          <a:bodyPr/>
          <a:lstStyle/>
          <a:p>
            <a:r>
              <a:rPr lang="zh-CN" altLang="en-US" dirty="0"/>
              <a:t>指令结构太复杂也会带来一些不利的因素</a:t>
            </a:r>
            <a:endParaRPr lang="en-US" altLang="zh-CN" dirty="0"/>
          </a:p>
          <a:p>
            <a:pPr lvl="1"/>
            <a:r>
              <a:rPr lang="zh-CN" altLang="en-US" dirty="0"/>
              <a:t>设计周期长，正确性难以保证且不易维护等</a:t>
            </a:r>
            <a:endParaRPr lang="en-US" altLang="zh-CN" dirty="0"/>
          </a:p>
          <a:p>
            <a:pPr lvl="1"/>
            <a:r>
              <a:rPr lang="zh-CN" altLang="en-US" dirty="0"/>
              <a:t>只有算术、逻辑运算、数据传送、转移和子程序调用等几十条最基本的指令才是经常使用的</a:t>
            </a:r>
            <a:endParaRPr lang="en-US" altLang="zh-CN" dirty="0"/>
          </a:p>
          <a:p>
            <a:pPr lvl="1"/>
            <a:r>
              <a:rPr lang="zh-CN" altLang="en-US" dirty="0"/>
              <a:t>需要大量硬件支持的大多数较复杂的指令却利用率很低，造成硬件资源的极大浪费</a:t>
            </a:r>
            <a:endParaRPr lang="en-US" altLang="zh-CN" dirty="0"/>
          </a:p>
          <a:p>
            <a:r>
              <a:rPr lang="zh-CN" altLang="en-US" dirty="0"/>
              <a:t>为了解决这个问题，在</a:t>
            </a:r>
            <a:r>
              <a:rPr lang="en-US" altLang="zh-CN" dirty="0"/>
              <a:t>70</a:t>
            </a:r>
            <a:r>
              <a:rPr lang="zh-CN" altLang="en-US" dirty="0"/>
              <a:t>年代末人们提出了便于</a:t>
            </a:r>
            <a:r>
              <a:rPr lang="en-US" altLang="zh-CN" dirty="0"/>
              <a:t>VLSI</a:t>
            </a:r>
            <a:r>
              <a:rPr lang="zh-CN" altLang="en-US" dirty="0"/>
              <a:t>实现的精简指令系统计算机，简称</a:t>
            </a:r>
            <a:r>
              <a:rPr lang="en-US" altLang="zh-CN" dirty="0"/>
              <a:t>RISC</a:t>
            </a:r>
            <a:endParaRPr lang="en-US" dirty="0"/>
          </a:p>
        </p:txBody>
      </p:sp>
    </p:spTree>
    <p:extLst>
      <p:ext uri="{BB962C8B-B14F-4D97-AF65-F5344CB8AC3E}">
        <p14:creationId xmlns:p14="http://schemas.microsoft.com/office/powerpoint/2010/main" val="674357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某些指令的实现技巧</a:t>
            </a:r>
            <a:endParaRPr kumimoji="1" lang="zh-CN" altLang="en-US" dirty="0"/>
          </a:p>
        </p:txBody>
      </p:sp>
      <p:sp>
        <p:nvSpPr>
          <p:cNvPr id="3" name="Content Placeholder 2"/>
          <p:cNvSpPr>
            <a:spLocks noGrp="1"/>
          </p:cNvSpPr>
          <p:nvPr>
            <p:ph idx="1"/>
          </p:nvPr>
        </p:nvSpPr>
        <p:spPr/>
        <p:txBody>
          <a:bodyPr/>
          <a:lstStyle/>
          <a:p>
            <a:r>
              <a:rPr lang="zh-CN" altLang="en-US" dirty="0"/>
              <a:t>有一些指令没有设置，但很容易用一条其他指令来替代，这是因为</a:t>
            </a:r>
            <a:r>
              <a:rPr lang="en-US" altLang="zh-CN" dirty="0"/>
              <a:t>SPARC</a:t>
            </a:r>
            <a:r>
              <a:rPr lang="zh-CN" altLang="en-US" dirty="0"/>
              <a:t>约定</a:t>
            </a:r>
            <a:r>
              <a:rPr lang="en-US" altLang="zh-CN" dirty="0"/>
              <a:t>R</a:t>
            </a:r>
            <a:r>
              <a:rPr lang="en-US" altLang="zh-CN" baseline="-25000" dirty="0"/>
              <a:t>0</a:t>
            </a:r>
            <a:r>
              <a:rPr lang="zh-CN" altLang="en-US" dirty="0"/>
              <a:t>的内容恒为零，而且立即数可以作为一个操作数处理</a:t>
            </a:r>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1" y="3080108"/>
            <a:ext cx="8645237" cy="374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331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微处理器指令系统 </a:t>
            </a:r>
          </a:p>
        </p:txBody>
      </p:sp>
      <p:sp>
        <p:nvSpPr>
          <p:cNvPr id="3" name="Content Placeholder 2"/>
          <p:cNvSpPr>
            <a:spLocks noGrp="1"/>
          </p:cNvSpPr>
          <p:nvPr>
            <p:ph idx="1"/>
          </p:nvPr>
        </p:nvSpPr>
        <p:spPr>
          <a:xfrm>
            <a:off x="628650" y="1528742"/>
            <a:ext cx="7886700" cy="4351338"/>
          </a:xfrm>
        </p:spPr>
        <p:txBody>
          <a:bodyPr/>
          <a:lstStyle/>
          <a:p>
            <a:r>
              <a:rPr kumimoji="1" lang="zh-CN" altLang="en-US" dirty="0"/>
              <a:t>程序员能见到的寄存器</a:t>
            </a:r>
          </a:p>
        </p:txBody>
      </p:sp>
      <p:graphicFrame>
        <p:nvGraphicFramePr>
          <p:cNvPr id="4" name="Object 3"/>
          <p:cNvGraphicFramePr>
            <a:graphicFrameLocks noChangeAspect="1"/>
          </p:cNvGraphicFramePr>
          <p:nvPr>
            <p:extLst>
              <p:ext uri="{D42A27DB-BD31-4B8C-83A1-F6EECF244321}">
                <p14:modId xmlns:p14="http://schemas.microsoft.com/office/powerpoint/2010/main" val="304373608"/>
              </p:ext>
            </p:extLst>
          </p:nvPr>
        </p:nvGraphicFramePr>
        <p:xfrm>
          <a:off x="2339975" y="2105025"/>
          <a:ext cx="4464050" cy="4752975"/>
        </p:xfrm>
        <a:graphic>
          <a:graphicData uri="http://schemas.openxmlformats.org/presentationml/2006/ole">
            <mc:AlternateContent xmlns:mc="http://schemas.openxmlformats.org/markup-compatibility/2006">
              <mc:Choice xmlns:v="urn:schemas-microsoft-com:vml" Requires="v">
                <p:oleObj name="位图图像" r:id="rId2" imgW="8392696" imgH="8659434" progId="Paint.Picture">
                  <p:embed/>
                </p:oleObj>
              </mc:Choice>
              <mc:Fallback>
                <p:oleObj name="位图图像" r:id="rId2" imgW="8392696" imgH="8659434" progId="Paint.Picture">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2105025"/>
                        <a:ext cx="446405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038884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a:xfrm>
            <a:off x="628650" y="4212565"/>
            <a:ext cx="7886700" cy="2390116"/>
          </a:xfrm>
        </p:spPr>
        <p:txBody>
          <a:bodyPr>
            <a:normAutofit/>
          </a:bodyPr>
          <a:lstStyle/>
          <a:p>
            <a:r>
              <a:rPr kumimoji="1" lang="en-US" altLang="zh-CN" dirty="0"/>
              <a:t>(1)OP(</a:t>
            </a:r>
            <a:r>
              <a:rPr kumimoji="1" lang="zh-CN" altLang="en-US" dirty="0"/>
              <a:t>操作码</a:t>
            </a:r>
            <a:r>
              <a:rPr kumimoji="1" lang="en-US" altLang="zh-CN" dirty="0"/>
              <a:t>)</a:t>
            </a:r>
            <a:r>
              <a:rPr kumimoji="1" lang="zh-CN" altLang="en-US" dirty="0"/>
              <a:t>：每条指令都有操作码，某些指令在操作码中还包含有操作数长度</a:t>
            </a:r>
            <a:r>
              <a:rPr kumimoji="1" lang="en-US" altLang="zh-CN" dirty="0"/>
              <a:t>W(8</a:t>
            </a:r>
            <a:r>
              <a:rPr kumimoji="1" lang="zh-CN" altLang="en-US" dirty="0"/>
              <a:t>位，</a:t>
            </a:r>
            <a:r>
              <a:rPr kumimoji="1" lang="en-US" altLang="zh-CN" dirty="0"/>
              <a:t>16</a:t>
            </a:r>
            <a:r>
              <a:rPr kumimoji="1" lang="zh-CN" altLang="en-US" dirty="0"/>
              <a:t>位或</a:t>
            </a:r>
            <a:r>
              <a:rPr kumimoji="1" lang="en-US" altLang="zh-CN" dirty="0"/>
              <a:t>32</a:t>
            </a:r>
            <a:r>
              <a:rPr kumimoji="1" lang="zh-CN" altLang="en-US" dirty="0"/>
              <a:t>位</a:t>
            </a:r>
            <a:r>
              <a:rPr kumimoji="1" lang="en-US" altLang="zh-CN" dirty="0"/>
              <a:t>)</a:t>
            </a:r>
            <a:r>
              <a:rPr kumimoji="1" lang="zh-CN" altLang="en-US" dirty="0"/>
              <a:t>或立即数是否需扩充符号位</a:t>
            </a:r>
            <a:r>
              <a:rPr kumimoji="1" lang="en-US" altLang="zh-CN" dirty="0"/>
              <a:t>(S)</a:t>
            </a:r>
            <a:r>
              <a:rPr kumimoji="1" lang="zh-CN" altLang="en-US" dirty="0"/>
              <a:t>等信息</a:t>
            </a:r>
          </a:p>
          <a:p>
            <a:r>
              <a:rPr kumimoji="1" lang="en-US" altLang="zh-CN" dirty="0"/>
              <a:t>(2)MOD/RM</a:t>
            </a:r>
            <a:r>
              <a:rPr kumimoji="1" lang="zh-CN" altLang="en-US" dirty="0"/>
              <a:t>：指出操作数在寄存器中还是在存储器中</a:t>
            </a:r>
          </a:p>
        </p:txBody>
      </p:sp>
      <p:pic>
        <p:nvPicPr>
          <p:cNvPr id="27662" name="Picture 14" descr="e1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74" y="1690689"/>
            <a:ext cx="6734051" cy="231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4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p:txBody>
          <a:bodyPr/>
          <a:lstStyle/>
          <a:p>
            <a:r>
              <a:rPr kumimoji="1" lang="en-US" altLang="zh-CN" dirty="0"/>
              <a:t>(3) SIB</a:t>
            </a:r>
            <a:r>
              <a:rPr kumimoji="1" lang="zh-CN" altLang="en-US" dirty="0"/>
              <a:t>：当</a:t>
            </a:r>
            <a:r>
              <a:rPr kumimoji="1" lang="en-US" altLang="zh-CN" dirty="0"/>
              <a:t>MOD/RM</a:t>
            </a:r>
            <a:r>
              <a:rPr kumimoji="1" lang="zh-CN" altLang="en-US" dirty="0"/>
              <a:t>为某些值时，需要</a:t>
            </a:r>
            <a:r>
              <a:rPr kumimoji="1" lang="en-US" altLang="zh-CN" dirty="0"/>
              <a:t>SIB</a:t>
            </a:r>
            <a:r>
              <a:rPr kumimoji="1" lang="zh-CN" altLang="en-US" dirty="0"/>
              <a:t>参与决定寻址方式。</a:t>
            </a:r>
            <a:endParaRPr kumimoji="1" lang="en-US" altLang="zh-CN" dirty="0"/>
          </a:p>
          <a:p>
            <a:pPr lvl="1"/>
            <a:r>
              <a:rPr kumimoji="1" lang="zh-CN" altLang="en-US" dirty="0"/>
              <a:t>实模式下</a:t>
            </a:r>
            <a:r>
              <a:rPr kumimoji="1" lang="en-US" altLang="zh-CN" dirty="0"/>
              <a:t>32</a:t>
            </a:r>
            <a:r>
              <a:rPr kumimoji="1" lang="zh-CN" altLang="en-US" dirty="0"/>
              <a:t>位地址的形成过程</a:t>
            </a:r>
          </a:p>
          <a:p>
            <a:endParaRPr kumimoji="1" lang="zh-CN" altLang="en-US" dirty="0"/>
          </a:p>
        </p:txBody>
      </p:sp>
      <p:pic>
        <p:nvPicPr>
          <p:cNvPr id="29707" name="Picture 11" descr="e1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439" y="3313216"/>
            <a:ext cx="4727121" cy="330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415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p:txBody>
          <a:bodyPr/>
          <a:lstStyle/>
          <a:p>
            <a:r>
              <a:rPr kumimoji="1" lang="zh-CN" altLang="en-US" dirty="0"/>
              <a:t>寄存器编码</a:t>
            </a:r>
          </a:p>
          <a:p>
            <a:endParaRPr kumimoji="1" lang="zh-CN" altLang="en-US" dirty="0"/>
          </a:p>
        </p:txBody>
      </p:sp>
      <p:graphicFrame>
        <p:nvGraphicFramePr>
          <p:cNvPr id="5" name="Group 287"/>
          <p:cNvGraphicFramePr>
            <a:graphicFrameLocks noGrp="1"/>
          </p:cNvGraphicFramePr>
          <p:nvPr>
            <p:extLst>
              <p:ext uri="{D42A27DB-BD31-4B8C-83A1-F6EECF244321}">
                <p14:modId xmlns:p14="http://schemas.microsoft.com/office/powerpoint/2010/main" val="904405026"/>
              </p:ext>
            </p:extLst>
          </p:nvPr>
        </p:nvGraphicFramePr>
        <p:xfrm>
          <a:off x="649287" y="2446212"/>
          <a:ext cx="7845425" cy="4114800"/>
        </p:xfrm>
        <a:graphic>
          <a:graphicData uri="http://schemas.openxmlformats.org/drawingml/2006/table">
            <a:tbl>
              <a:tblPr/>
              <a:tblGrid>
                <a:gridCol w="2519363">
                  <a:extLst>
                    <a:ext uri="{9D8B030D-6E8A-4147-A177-3AD203B41FA5}">
                      <a16:colId xmlns:a16="http://schemas.microsoft.com/office/drawing/2014/main" val="20000"/>
                    </a:ext>
                  </a:extLst>
                </a:gridCol>
                <a:gridCol w="1792287">
                  <a:extLst>
                    <a:ext uri="{9D8B030D-6E8A-4147-A177-3AD203B41FA5}">
                      <a16:colId xmlns:a16="http://schemas.microsoft.com/office/drawing/2014/main" val="20001"/>
                    </a:ext>
                  </a:extLst>
                </a:gridCol>
                <a:gridCol w="1766888">
                  <a:extLst>
                    <a:ext uri="{9D8B030D-6E8A-4147-A177-3AD203B41FA5}">
                      <a16:colId xmlns:a16="http://schemas.microsoft.com/office/drawing/2014/main" val="20002"/>
                    </a:ext>
                  </a:extLst>
                </a:gridCol>
                <a:gridCol w="1766887">
                  <a:extLst>
                    <a:ext uri="{9D8B030D-6E8A-4147-A177-3AD203B41FA5}">
                      <a16:colId xmlns:a16="http://schemas.microsoft.com/office/drawing/2014/main" val="20003"/>
                    </a:ext>
                  </a:extLst>
                </a:gridCol>
              </a:tblGrid>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charset="0"/>
                          <a:ea typeface="宋体" charset="-122"/>
                        </a:rPr>
                        <a:t>寄存器字段编码</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8</a:t>
                      </a:r>
                      <a:r>
                        <a:rPr kumimoji="0" lang="zh-CN" altLang="en-US" sz="2400" b="1" i="0" u="none" strike="noStrike" cap="none" normalizeH="0" baseline="0">
                          <a:ln>
                            <a:noFill/>
                          </a:ln>
                          <a:solidFill>
                            <a:schemeClr val="tx1"/>
                          </a:solidFill>
                          <a:effectLst/>
                          <a:latin typeface="Times New Roman" charset="0"/>
                          <a:ea typeface="宋体" charset="-122"/>
                        </a:rPr>
                        <a:t>位数据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16</a:t>
                      </a:r>
                      <a:r>
                        <a:rPr kumimoji="0" lang="zh-CN" altLang="en-US" sz="2400" b="1" i="0" u="none" strike="noStrike" cap="none" normalizeH="0" baseline="0">
                          <a:ln>
                            <a:noFill/>
                          </a:ln>
                          <a:solidFill>
                            <a:schemeClr val="tx1"/>
                          </a:solidFill>
                          <a:effectLst/>
                          <a:latin typeface="Times New Roman" charset="0"/>
                          <a:ea typeface="宋体" charset="-122"/>
                        </a:rPr>
                        <a:t>位数据</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32</a:t>
                      </a:r>
                      <a:r>
                        <a:rPr kumimoji="0" lang="zh-CN" altLang="en-US" sz="2400" b="1" i="0" u="none" strike="noStrike" cap="none" normalizeH="0" baseline="0">
                          <a:ln>
                            <a:noFill/>
                          </a:ln>
                          <a:solidFill>
                            <a:schemeClr val="tx1"/>
                          </a:solidFill>
                          <a:effectLst/>
                          <a:latin typeface="Times New Roman" charset="0"/>
                          <a:ea typeface="宋体" charset="-122"/>
                        </a:rPr>
                        <a:t>位数据</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dirty="0">
                          <a:ln>
                            <a:noFill/>
                          </a:ln>
                          <a:solidFill>
                            <a:schemeClr val="tx1"/>
                          </a:solidFill>
                          <a:effectLst/>
                          <a:latin typeface="Times New Roman" charset="0"/>
                          <a:ea typeface="宋体" charset="-122"/>
                        </a:rPr>
                        <a:t>000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AL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AX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EAX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001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CL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CX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ECX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010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DL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DX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EDX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588">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011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BL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BX</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EBX</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100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AH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SP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ESP</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101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CH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BP</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EBP</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110</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DH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SI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zh-CN" sz="2400" b="1" i="0" u="none" strike="noStrike" cap="none" normalizeH="0" baseline="0">
                          <a:ln>
                            <a:noFill/>
                          </a:ln>
                          <a:solidFill>
                            <a:schemeClr val="tx1"/>
                          </a:solidFill>
                          <a:effectLst/>
                          <a:latin typeface="Times New Roman" charset="0"/>
                          <a:ea typeface="宋体" charset="-122"/>
                        </a:rPr>
                        <a:t>ESI</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4175">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111</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BH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charset="0"/>
                          <a:ea typeface="宋体" charset="-122"/>
                        </a:rPr>
                        <a:t>DI</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charset="0"/>
                          <a:ea typeface="宋体" charset="-122"/>
                        </a:rPr>
                        <a:t>EDI</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198628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Pentium</a:t>
            </a:r>
            <a:r>
              <a:rPr kumimoji="1" lang="zh-CN" altLang="en-US" dirty="0"/>
              <a:t>指令系统</a:t>
            </a:r>
          </a:p>
        </p:txBody>
      </p:sp>
      <p:sp>
        <p:nvSpPr>
          <p:cNvPr id="3" name="Content Placeholder 2"/>
          <p:cNvSpPr>
            <a:spLocks noGrp="1"/>
          </p:cNvSpPr>
          <p:nvPr>
            <p:ph idx="1"/>
          </p:nvPr>
        </p:nvSpPr>
        <p:spPr/>
        <p:txBody>
          <a:bodyPr/>
          <a:lstStyle/>
          <a:p>
            <a:r>
              <a:rPr kumimoji="1" lang="en-US" altLang="zh-CN" dirty="0"/>
              <a:t>(4) </a:t>
            </a:r>
            <a:r>
              <a:rPr kumimoji="1" lang="en-US" altLang="zh-CN" dirty="0" err="1"/>
              <a:t>disp</a:t>
            </a:r>
            <a:r>
              <a:rPr kumimoji="1" lang="zh-CN" altLang="en-US" dirty="0"/>
              <a:t>：当寻址方式指示用到</a:t>
            </a:r>
            <a:r>
              <a:rPr kumimoji="1" lang="en-US" altLang="zh-CN" dirty="0" err="1"/>
              <a:t>disp</a:t>
            </a:r>
            <a:r>
              <a:rPr kumimoji="1" lang="en-US" altLang="zh-CN" dirty="0"/>
              <a:t>(</a:t>
            </a:r>
            <a:r>
              <a:rPr kumimoji="1" lang="zh-CN" altLang="en-US" dirty="0"/>
              <a:t>位移量</a:t>
            </a:r>
            <a:r>
              <a:rPr kumimoji="1" lang="en-US" altLang="zh-CN" dirty="0"/>
              <a:t>)</a:t>
            </a:r>
            <a:r>
              <a:rPr kumimoji="1" lang="zh-CN" altLang="en-US" dirty="0"/>
              <a:t>时，则存在</a:t>
            </a:r>
            <a:r>
              <a:rPr kumimoji="1" lang="en-US" altLang="zh-CN" dirty="0"/>
              <a:t>8</a:t>
            </a:r>
            <a:r>
              <a:rPr kumimoji="1" lang="zh-CN" altLang="en-US" dirty="0"/>
              <a:t>位，</a:t>
            </a:r>
            <a:r>
              <a:rPr kumimoji="1" lang="en-US" altLang="zh-CN" dirty="0"/>
              <a:t>16</a:t>
            </a:r>
            <a:r>
              <a:rPr kumimoji="1" lang="zh-CN" altLang="en-US" dirty="0"/>
              <a:t>位或</a:t>
            </a:r>
            <a:r>
              <a:rPr kumimoji="1" lang="en-US" altLang="zh-CN" dirty="0"/>
              <a:t>32</a:t>
            </a:r>
            <a:r>
              <a:rPr kumimoji="1" lang="zh-CN" altLang="en-US" dirty="0"/>
              <a:t>位的位移量字段。</a:t>
            </a:r>
          </a:p>
          <a:p>
            <a:r>
              <a:rPr kumimoji="1" lang="en-US" altLang="zh-CN" dirty="0"/>
              <a:t>(5) </a:t>
            </a:r>
            <a:r>
              <a:rPr kumimoji="1" lang="en-US" altLang="zh-CN" dirty="0" err="1"/>
              <a:t>Imm</a:t>
            </a:r>
            <a:r>
              <a:rPr kumimoji="1" lang="zh-CN" altLang="en-US" dirty="0"/>
              <a:t>：当寻址方式指示使用立即数时，存在</a:t>
            </a:r>
            <a:r>
              <a:rPr kumimoji="1" lang="en-US" altLang="zh-CN" dirty="0"/>
              <a:t>8</a:t>
            </a:r>
            <a:r>
              <a:rPr kumimoji="1" lang="zh-CN" altLang="en-US" dirty="0"/>
              <a:t>位，</a:t>
            </a:r>
            <a:r>
              <a:rPr kumimoji="1" lang="en-US" altLang="zh-CN" dirty="0"/>
              <a:t>18</a:t>
            </a:r>
            <a:r>
              <a:rPr kumimoji="1" lang="zh-CN" altLang="en-US" dirty="0"/>
              <a:t>位或</a:t>
            </a:r>
            <a:r>
              <a:rPr kumimoji="1" lang="en-US" altLang="zh-CN" dirty="0"/>
              <a:t>32</a:t>
            </a:r>
            <a:r>
              <a:rPr kumimoji="1" lang="zh-CN" altLang="en-US" dirty="0"/>
              <a:t>位立即数。 </a:t>
            </a:r>
          </a:p>
          <a:p>
            <a:endParaRPr kumimoji="1" lang="zh-CN" altLang="en-US" dirty="0"/>
          </a:p>
        </p:txBody>
      </p:sp>
    </p:spTree>
    <p:extLst>
      <p:ext uri="{BB962C8B-B14F-4D97-AF65-F5344CB8AC3E}">
        <p14:creationId xmlns:p14="http://schemas.microsoft.com/office/powerpoint/2010/main" val="18058343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5.7</a:t>
            </a:r>
            <a:r>
              <a:rPr lang="zh-CN" altLang="en-US" dirty="0"/>
              <a:t> 机器语言、汇编语言和高级语言</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7881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计算机的语言</a:t>
            </a:r>
            <a:endParaRPr lang="en-US" dirty="0"/>
          </a:p>
        </p:txBody>
      </p:sp>
      <p:sp>
        <p:nvSpPr>
          <p:cNvPr id="3" name="Content Placeholder 2"/>
          <p:cNvSpPr>
            <a:spLocks noGrp="1"/>
          </p:cNvSpPr>
          <p:nvPr>
            <p:ph idx="1"/>
          </p:nvPr>
        </p:nvSpPr>
        <p:spPr/>
        <p:txBody>
          <a:bodyPr/>
          <a:lstStyle/>
          <a:p>
            <a:r>
              <a:rPr lang="zh-CN" altLang="en-US" dirty="0"/>
              <a:t>计算机语言经历了由机器语言→汇编语言→高级语言的发展过程。</a:t>
            </a:r>
          </a:p>
          <a:p>
            <a:r>
              <a:rPr lang="zh-CN" altLang="en-US" dirty="0"/>
              <a:t>机器语言是和计算机的硬件设计同时产生的，是一组由二进制代码（</a:t>
            </a:r>
            <a:r>
              <a:rPr lang="en-US" altLang="zh-CN" dirty="0"/>
              <a:t>0</a:t>
            </a:r>
            <a:r>
              <a:rPr lang="zh-CN" altLang="en-US" dirty="0"/>
              <a:t>和</a:t>
            </a:r>
            <a:r>
              <a:rPr lang="en-US" altLang="zh-CN" dirty="0"/>
              <a:t>1</a:t>
            </a:r>
            <a:r>
              <a:rPr lang="zh-CN" altLang="en-US" dirty="0"/>
              <a:t>）组成的指令和数据。</a:t>
            </a:r>
          </a:p>
          <a:p>
            <a:r>
              <a:rPr lang="zh-CN" altLang="en-US" dirty="0"/>
              <a:t>由于机器语言烦琐、单调，难于看懂，给使用和记忆都带来很多困难。所以，人们对它进行了改进，赋予每条指令一个名称，这种指令码的名称叫“助记符”。采用这种助记符的语言就是汇编语言。</a:t>
            </a:r>
          </a:p>
          <a:p>
            <a:endParaRPr lang="en-US" dirty="0"/>
          </a:p>
        </p:txBody>
      </p:sp>
    </p:spTree>
    <p:extLst>
      <p:ext uri="{BB962C8B-B14F-4D97-AF65-F5344CB8AC3E}">
        <p14:creationId xmlns:p14="http://schemas.microsoft.com/office/powerpoint/2010/main" val="8385042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计算机的语言</a:t>
            </a:r>
            <a:endParaRPr lang="en-US" dirty="0"/>
          </a:p>
        </p:txBody>
      </p:sp>
      <p:sp>
        <p:nvSpPr>
          <p:cNvPr id="3" name="Content Placeholder 2"/>
          <p:cNvSpPr>
            <a:spLocks noGrp="1"/>
          </p:cNvSpPr>
          <p:nvPr>
            <p:ph idx="1"/>
          </p:nvPr>
        </p:nvSpPr>
        <p:spPr/>
        <p:txBody>
          <a:bodyPr/>
          <a:lstStyle/>
          <a:p>
            <a:r>
              <a:rPr lang="zh-CN" altLang="en-US" dirty="0"/>
              <a:t>汇编语言虽然比机器语言便于记忆和书写，但还是有许多不足：如功能有限，编程工作繁重而费时，依赖处理器，这些都限制了汇编语言的应用范围。因此，又导致了高级语言的诞生。</a:t>
            </a:r>
          </a:p>
          <a:p>
            <a:r>
              <a:rPr lang="zh-CN" altLang="en-US" dirty="0"/>
              <a:t>常用于科学计算和数据处理的高级语言有：</a:t>
            </a:r>
            <a:r>
              <a:rPr lang="en-US" altLang="zh-CN" dirty="0"/>
              <a:t>C</a:t>
            </a:r>
            <a:r>
              <a:rPr lang="zh-CN" altLang="en-US" dirty="0"/>
              <a:t>，</a:t>
            </a:r>
            <a:r>
              <a:rPr lang="en-US" altLang="zh-CN" dirty="0"/>
              <a:t>BASIC</a:t>
            </a:r>
            <a:r>
              <a:rPr lang="zh-CN" altLang="en-US" dirty="0"/>
              <a:t>，</a:t>
            </a:r>
            <a:r>
              <a:rPr lang="en-US" altLang="zh-CN" dirty="0"/>
              <a:t>FORTRAN</a:t>
            </a:r>
            <a:r>
              <a:rPr lang="zh-CN" altLang="en-US" dirty="0"/>
              <a:t>，</a:t>
            </a:r>
            <a:r>
              <a:rPr lang="en-US" altLang="zh-CN" dirty="0"/>
              <a:t>ALGOL</a:t>
            </a:r>
            <a:r>
              <a:rPr lang="zh-CN" altLang="en-US" dirty="0"/>
              <a:t>，</a:t>
            </a:r>
            <a:r>
              <a:rPr lang="en-US" altLang="zh-CN" dirty="0"/>
              <a:t>PASCAL</a:t>
            </a:r>
            <a:r>
              <a:rPr lang="zh-CN" altLang="en-US" dirty="0"/>
              <a:t>，</a:t>
            </a:r>
            <a:r>
              <a:rPr lang="en-US" altLang="zh-CN" dirty="0"/>
              <a:t>COBOL</a:t>
            </a:r>
            <a:r>
              <a:rPr lang="zh-CN" altLang="en-US" dirty="0"/>
              <a:t>等。常用于人工智能的语言有</a:t>
            </a:r>
            <a:r>
              <a:rPr lang="en-US" altLang="zh-CN" dirty="0"/>
              <a:t>LISP</a:t>
            </a:r>
            <a:r>
              <a:rPr lang="zh-CN" altLang="en-US" dirty="0"/>
              <a:t>和</a:t>
            </a:r>
            <a:r>
              <a:rPr lang="en-US" altLang="zh-CN" dirty="0"/>
              <a:t>PROLOG</a:t>
            </a:r>
            <a:r>
              <a:rPr lang="zh-CN" altLang="en-US" dirty="0"/>
              <a:t>等。</a:t>
            </a:r>
          </a:p>
          <a:p>
            <a:r>
              <a:rPr lang="zh-CN" altLang="en-US" dirty="0"/>
              <a:t>计算机只能执行机器语言，因此，汇编语言和高级语言都要先经过编译，将其翻译成机器语言，然后计算机才能执行。</a:t>
            </a:r>
            <a:endParaRPr lang="en-US" dirty="0"/>
          </a:p>
        </p:txBody>
      </p:sp>
    </p:spTree>
    <p:extLst>
      <p:ext uri="{BB962C8B-B14F-4D97-AF65-F5344CB8AC3E}">
        <p14:creationId xmlns:p14="http://schemas.microsoft.com/office/powerpoint/2010/main" val="95264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指令集：</a:t>
            </a:r>
            <a:r>
              <a:rPr lang="en-US" altLang="zh-CN" b="1" dirty="0"/>
              <a:t>RISC vs CISC</a:t>
            </a:r>
            <a:endParaRPr lang="zh-CN" altLang="en-US" dirty="0"/>
          </a:p>
        </p:txBody>
      </p:sp>
      <p:sp>
        <p:nvSpPr>
          <p:cNvPr id="3" name="内容占位符 2"/>
          <p:cNvSpPr>
            <a:spLocks noGrp="1"/>
          </p:cNvSpPr>
          <p:nvPr>
            <p:ph type="body" sz="quarter" idx="10"/>
          </p:nvPr>
        </p:nvSpPr>
        <p:spPr/>
        <p:txBody>
          <a:bodyPr/>
          <a:lstStyle/>
          <a:p>
            <a:pPr marL="226219" indent="-226219" defTabSz="601266" fontAlgn="base">
              <a:spcBef>
                <a:spcPct val="30000"/>
              </a:spcBef>
              <a:spcAft>
                <a:spcPct val="0"/>
              </a:spcAft>
              <a:buSzPct val="60000"/>
            </a:pPr>
            <a:r>
              <a:rPr lang="en-US" altLang="zh-CN" sz="1650" dirty="0">
                <a:solidFill>
                  <a:srgbClr val="000000"/>
                </a:solidFill>
                <a:cs typeface="+mn-cs"/>
              </a:rPr>
              <a:t>ARM</a:t>
            </a:r>
            <a:r>
              <a:rPr lang="zh-CN" altLang="en-US" sz="1650" dirty="0">
                <a:solidFill>
                  <a:srgbClr val="000000"/>
                </a:solidFill>
                <a:cs typeface="+mn-cs"/>
              </a:rPr>
              <a:t>：使用精简指令集（</a:t>
            </a:r>
            <a:r>
              <a:rPr lang="en-US" altLang="zh-CN" sz="1650" dirty="0">
                <a:solidFill>
                  <a:srgbClr val="000000"/>
                </a:solidFill>
                <a:cs typeface="+mn-cs"/>
              </a:rPr>
              <a:t>RISC</a:t>
            </a:r>
            <a:r>
              <a:rPr lang="zh-CN" altLang="en-US" sz="1650" dirty="0">
                <a:solidFill>
                  <a:srgbClr val="000000"/>
                </a:solidFill>
                <a:cs typeface="+mn-cs"/>
              </a:rPr>
              <a:t>），大幅简化架构，仅保留所需要的指令，可以让整个处理器更为简化，拥有小体积、高效能的特性；</a:t>
            </a:r>
            <a:r>
              <a:rPr lang="en-US" altLang="zh-CN" sz="1650" dirty="0">
                <a:solidFill>
                  <a:srgbClr val="000000"/>
                </a:solidFill>
                <a:cs typeface="+mn-cs"/>
              </a:rPr>
              <a:t>ARMv8</a:t>
            </a:r>
            <a:r>
              <a:rPr lang="zh-CN" altLang="en-US" sz="1650" dirty="0">
                <a:solidFill>
                  <a:srgbClr val="000000"/>
                </a:solidFill>
                <a:cs typeface="+mn-cs"/>
              </a:rPr>
              <a:t>架构支持</a:t>
            </a:r>
            <a:r>
              <a:rPr lang="en-US" altLang="zh-CN" sz="1650" dirty="0">
                <a:solidFill>
                  <a:srgbClr val="000000"/>
                </a:solidFill>
                <a:cs typeface="+mn-cs"/>
              </a:rPr>
              <a:t>64</a:t>
            </a:r>
            <a:r>
              <a:rPr lang="zh-CN" altLang="en-US" sz="1650" dirty="0">
                <a:solidFill>
                  <a:srgbClr val="000000"/>
                </a:solidFill>
                <a:cs typeface="+mn-cs"/>
              </a:rPr>
              <a:t>位操作，指令</a:t>
            </a:r>
            <a:r>
              <a:rPr lang="en-US" altLang="zh-CN" sz="1650" dirty="0">
                <a:solidFill>
                  <a:srgbClr val="000000"/>
                </a:solidFill>
                <a:cs typeface="+mn-cs"/>
              </a:rPr>
              <a:t>32</a:t>
            </a:r>
            <a:r>
              <a:rPr lang="zh-CN" altLang="en-US" sz="1650" dirty="0">
                <a:solidFill>
                  <a:srgbClr val="000000"/>
                </a:solidFill>
                <a:cs typeface="+mn-cs"/>
              </a:rPr>
              <a:t>位，寄存器</a:t>
            </a:r>
            <a:r>
              <a:rPr lang="en-US" altLang="zh-CN" sz="1650" dirty="0">
                <a:solidFill>
                  <a:srgbClr val="000000"/>
                </a:solidFill>
                <a:cs typeface="+mn-cs"/>
              </a:rPr>
              <a:t>64</a:t>
            </a:r>
            <a:r>
              <a:rPr lang="zh-CN" altLang="en-US" sz="1650" dirty="0">
                <a:solidFill>
                  <a:srgbClr val="000000"/>
                </a:solidFill>
                <a:cs typeface="+mn-cs"/>
              </a:rPr>
              <a:t>位，寻址能力</a:t>
            </a:r>
            <a:r>
              <a:rPr lang="en-US" altLang="zh-CN" sz="1650" dirty="0">
                <a:solidFill>
                  <a:srgbClr val="000000"/>
                </a:solidFill>
                <a:cs typeface="+mn-cs"/>
              </a:rPr>
              <a:t>64</a:t>
            </a:r>
            <a:r>
              <a:rPr lang="zh-CN" altLang="en-US" sz="1650" dirty="0">
                <a:solidFill>
                  <a:srgbClr val="000000"/>
                </a:solidFill>
                <a:cs typeface="+mn-cs"/>
              </a:rPr>
              <a:t>位；</a:t>
            </a:r>
            <a:r>
              <a:rPr lang="zh-CN" altLang="en-US" sz="1650" dirty="0">
                <a:solidFill>
                  <a:srgbClr val="000000"/>
                </a:solidFill>
              </a:rPr>
              <a:t>指令集使用</a:t>
            </a:r>
            <a:r>
              <a:rPr lang="en-US" altLang="zh-CN" sz="1650" dirty="0">
                <a:solidFill>
                  <a:srgbClr val="000000"/>
                </a:solidFill>
              </a:rPr>
              <a:t>NEON</a:t>
            </a:r>
            <a:r>
              <a:rPr lang="zh-CN" altLang="en-US" sz="1650" dirty="0">
                <a:solidFill>
                  <a:srgbClr val="000000"/>
                </a:solidFill>
              </a:rPr>
              <a:t>扩展结构；</a:t>
            </a:r>
            <a:r>
              <a:rPr lang="en-US" altLang="zh-CN" sz="1650" dirty="0">
                <a:solidFill>
                  <a:srgbClr val="000000"/>
                </a:solidFill>
              </a:rPr>
              <a:t> </a:t>
            </a:r>
            <a:endParaRPr lang="en-US" altLang="zh-CN" sz="1650" dirty="0">
              <a:solidFill>
                <a:srgbClr val="000000"/>
              </a:solidFill>
              <a:cs typeface="+mn-cs"/>
            </a:endParaRPr>
          </a:p>
          <a:p>
            <a:pPr marL="226219" indent="-226219" defTabSz="601266" fontAlgn="base">
              <a:spcBef>
                <a:spcPct val="30000"/>
              </a:spcBef>
              <a:spcAft>
                <a:spcPct val="0"/>
              </a:spcAft>
              <a:buSzPct val="60000"/>
            </a:pPr>
            <a:r>
              <a:rPr lang="en-US" altLang="zh-CN" sz="1650" dirty="0">
                <a:solidFill>
                  <a:srgbClr val="000000"/>
                </a:solidFill>
                <a:cs typeface="+mn-cs"/>
                <a:sym typeface="Wingdings" pitchFamily="2" charset="2"/>
              </a:rPr>
              <a:t>X86</a:t>
            </a:r>
            <a:r>
              <a:rPr lang="zh-CN" altLang="en-US" sz="1650" dirty="0">
                <a:solidFill>
                  <a:srgbClr val="000000"/>
                </a:solidFill>
                <a:cs typeface="+mn-cs"/>
                <a:sym typeface="Wingdings" pitchFamily="2" charset="2"/>
              </a:rPr>
              <a:t>：使用复杂指令集（</a:t>
            </a:r>
            <a:r>
              <a:rPr lang="en-US" altLang="zh-CN" sz="1650" dirty="0">
                <a:solidFill>
                  <a:srgbClr val="000000"/>
                </a:solidFill>
                <a:cs typeface="+mn-cs"/>
                <a:sym typeface="Wingdings" pitchFamily="2" charset="2"/>
              </a:rPr>
              <a:t>CISC)</a:t>
            </a:r>
            <a:r>
              <a:rPr lang="zh-CN" altLang="en-US" sz="1650" dirty="0">
                <a:solidFill>
                  <a:srgbClr val="000000"/>
                </a:solidFill>
                <a:cs typeface="+mn-cs"/>
                <a:sym typeface="Wingdings" pitchFamily="2" charset="2"/>
              </a:rPr>
              <a:t>，</a:t>
            </a:r>
            <a:r>
              <a:rPr lang="zh-CN" altLang="en-US" sz="1650" dirty="0">
                <a:solidFill>
                  <a:srgbClr val="000000"/>
                </a:solidFill>
                <a:cs typeface="+mn-cs"/>
              </a:rPr>
              <a:t>以增加处理器本身复杂度为代价，换取更高的性能；</a:t>
            </a:r>
            <a:r>
              <a:rPr lang="en-US" altLang="zh-CN" sz="1650" dirty="0">
                <a:solidFill>
                  <a:srgbClr val="000000"/>
                </a:solidFill>
                <a:cs typeface="+mn-cs"/>
              </a:rPr>
              <a:t>X86</a:t>
            </a:r>
            <a:r>
              <a:rPr lang="zh-CN" altLang="en-US" sz="1650" dirty="0">
                <a:solidFill>
                  <a:srgbClr val="000000"/>
                </a:solidFill>
                <a:cs typeface="+mn-cs"/>
              </a:rPr>
              <a:t>指令集从</a:t>
            </a:r>
            <a:r>
              <a:rPr lang="en-US" altLang="zh-CN" sz="1650" dirty="0">
                <a:solidFill>
                  <a:srgbClr val="000000"/>
                </a:solidFill>
                <a:cs typeface="+mn-cs"/>
              </a:rPr>
              <a:t>MMX</a:t>
            </a:r>
            <a:r>
              <a:rPr lang="zh-CN" altLang="en-US" sz="1650" dirty="0">
                <a:solidFill>
                  <a:srgbClr val="000000"/>
                </a:solidFill>
                <a:cs typeface="+mn-cs"/>
              </a:rPr>
              <a:t>，发展到了</a:t>
            </a:r>
            <a:r>
              <a:rPr lang="en-US" altLang="zh-CN" sz="1650" dirty="0">
                <a:solidFill>
                  <a:srgbClr val="000000"/>
                </a:solidFill>
                <a:cs typeface="+mn-cs"/>
              </a:rPr>
              <a:t>SSE</a:t>
            </a:r>
            <a:r>
              <a:rPr lang="zh-CN" altLang="en-US" sz="1650" dirty="0">
                <a:solidFill>
                  <a:srgbClr val="000000"/>
                </a:solidFill>
                <a:cs typeface="+mn-cs"/>
              </a:rPr>
              <a:t>，</a:t>
            </a:r>
            <a:r>
              <a:rPr lang="en-US" altLang="zh-CN" sz="1650" dirty="0">
                <a:solidFill>
                  <a:srgbClr val="000000"/>
                </a:solidFill>
                <a:cs typeface="+mn-cs"/>
              </a:rPr>
              <a:t>AVX</a:t>
            </a:r>
            <a:r>
              <a:rPr lang="zh-CN" altLang="en-US" sz="1650" dirty="0">
                <a:solidFill>
                  <a:srgbClr val="000000"/>
                </a:solidFill>
                <a:cs typeface="+mn-cs"/>
              </a:rPr>
              <a:t>；</a:t>
            </a:r>
          </a:p>
        </p:txBody>
      </p:sp>
      <p:sp>
        <p:nvSpPr>
          <p:cNvPr id="4" name="日期占位符 3"/>
          <p:cNvSpPr>
            <a:spLocks noGrp="1"/>
          </p:cNvSpPr>
          <p:nvPr>
            <p:ph type="dt" sz="half" idx="4294967295"/>
          </p:nvPr>
        </p:nvSpPr>
        <p:spPr>
          <a:xfrm>
            <a:off x="8087916" y="5659041"/>
            <a:ext cx="1056084" cy="826294"/>
          </a:xfrm>
          <a:prstGeom prst="rect">
            <a:avLst/>
          </a:prstGeom>
        </p:spPr>
        <p:txBody>
          <a:bodyPr/>
          <a:lstStyle/>
          <a:p>
            <a:endParaRPr lang="de-DE" altLang="zh-CN">
              <a:latin typeface="Huawei Sans" panose="020C0503030203020204" pitchFamily="34" charset="0"/>
              <a:ea typeface="方正兰亭黑简体" panose="02000000000000000000" pitchFamily="2" charset="-122"/>
            </a:endParaRPr>
          </a:p>
          <a:p>
            <a:r>
              <a:rPr lang="de-DE" altLang="zh-CN">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11</a:t>
            </a:fld>
            <a:endParaRPr lang="en-GB" altLang="zh-CN">
              <a:latin typeface="Huawei Sans" panose="020C0503030203020204" pitchFamily="34" charset="0"/>
              <a:ea typeface="方正兰亭黑简体" panose="02000000000000000000" pitchFamily="2" charset="-122"/>
            </a:endParaRPr>
          </a:p>
        </p:txBody>
      </p:sp>
      <p:pic>
        <p:nvPicPr>
          <p:cNvPr id="15" name="Picture 3"/>
          <p:cNvPicPr>
            <a:picLocks noChangeAspect="1" noChangeArrowheads="1"/>
          </p:cNvPicPr>
          <p:nvPr/>
        </p:nvPicPr>
        <p:blipFill>
          <a:blip r:embed="rId2" cstate="print"/>
          <a:srcRect/>
          <a:stretch>
            <a:fillRect/>
          </a:stretch>
        </p:blipFill>
        <p:spPr bwMode="auto">
          <a:xfrm>
            <a:off x="727075" y="3585393"/>
            <a:ext cx="3453476" cy="1929546"/>
          </a:xfrm>
          <a:prstGeom prst="rect">
            <a:avLst/>
          </a:prstGeom>
          <a:noFill/>
          <a:ln w="9525">
            <a:noFill/>
            <a:miter lim="800000"/>
            <a:headEnd/>
            <a:tailEnd/>
          </a:ln>
        </p:spPr>
      </p:pic>
      <p:sp>
        <p:nvSpPr>
          <p:cNvPr id="14" name="文本框 13"/>
          <p:cNvSpPr txBox="1"/>
          <p:nvPr/>
        </p:nvSpPr>
        <p:spPr>
          <a:xfrm>
            <a:off x="4358748" y="3585393"/>
            <a:ext cx="4377914" cy="1754198"/>
          </a:xfrm>
          <a:prstGeom prst="rect">
            <a:avLst/>
          </a:prstGeom>
          <a:noFill/>
        </p:spPr>
        <p:txBody>
          <a:bodyPr wrap="square" rtlCol="0">
            <a:spAutoFit/>
          </a:bodyPr>
          <a:lstStyle/>
          <a:p>
            <a:pPr>
              <a:buNone/>
            </a:pPr>
            <a:r>
              <a:rPr lang="en-US" altLang="zh-CN" sz="1349" dirty="0">
                <a:latin typeface="Huawei Sans" panose="020C0503030203020204" pitchFamily="34" charset="0"/>
                <a:ea typeface="方正兰亭黑简体" panose="02000000000000000000" pitchFamily="2" charset="-122"/>
              </a:rPr>
              <a:t>ARMv8</a:t>
            </a:r>
            <a:r>
              <a:rPr lang="zh-CN" altLang="en-US" sz="1349" dirty="0">
                <a:latin typeface="Huawei Sans" panose="020C0503030203020204" pitchFamily="34" charset="0"/>
                <a:ea typeface="方正兰亭黑简体" panose="02000000000000000000" pitchFamily="2" charset="-122"/>
              </a:rPr>
              <a:t>架构的特点：</a:t>
            </a:r>
          </a:p>
          <a:p>
            <a:pPr marL="214313" indent="-214313">
              <a:buSzPct val="60000"/>
              <a:buFont typeface="Wingdings" panose="05000000000000000000" pitchFamily="2" charset="2"/>
              <a:buChar char="l"/>
            </a:pPr>
            <a:r>
              <a:rPr lang="en-US" altLang="zh-CN" sz="1050" dirty="0">
                <a:latin typeface="Huawei Sans" panose="020C0503030203020204" pitchFamily="34" charset="0"/>
                <a:ea typeface="方正兰亭黑简体" panose="02000000000000000000" pitchFamily="2" charset="-122"/>
              </a:rPr>
              <a:t>31</a:t>
            </a:r>
            <a:r>
              <a:rPr lang="zh-CN" altLang="en-US" sz="1050" dirty="0">
                <a:latin typeface="Huawei Sans" panose="020C0503030203020204" pitchFamily="34" charset="0"/>
                <a:ea typeface="方正兰亭黑简体" panose="02000000000000000000" pitchFamily="2" charset="-122"/>
              </a:rPr>
              <a:t>个</a:t>
            </a:r>
            <a:r>
              <a:rPr lang="en-US" altLang="zh-CN" sz="1050" dirty="0">
                <a:latin typeface="Huawei Sans" panose="020C0503030203020204" pitchFamily="34" charset="0"/>
                <a:ea typeface="方正兰亭黑简体" panose="02000000000000000000" pitchFamily="2" charset="-122"/>
              </a:rPr>
              <a:t>64</a:t>
            </a:r>
            <a:r>
              <a:rPr lang="zh-CN" altLang="en-US" sz="1050" dirty="0">
                <a:latin typeface="Huawei Sans" panose="020C0503030203020204" pitchFamily="34" charset="0"/>
                <a:ea typeface="方正兰亭黑简体" panose="02000000000000000000" pitchFamily="2" charset="-122"/>
              </a:rPr>
              <a:t>位通用寄存器，原来架构只有</a:t>
            </a:r>
            <a:r>
              <a:rPr lang="en-US" altLang="zh-CN" sz="1050" dirty="0">
                <a:latin typeface="Huawei Sans" panose="020C0503030203020204" pitchFamily="34" charset="0"/>
                <a:ea typeface="方正兰亭黑简体" panose="02000000000000000000" pitchFamily="2" charset="-122"/>
              </a:rPr>
              <a:t>15</a:t>
            </a:r>
            <a:r>
              <a:rPr lang="zh-CN" altLang="en-US" sz="1050" dirty="0">
                <a:latin typeface="Huawei Sans" panose="020C0503030203020204" pitchFamily="34" charset="0"/>
                <a:ea typeface="方正兰亭黑简体" panose="02000000000000000000" pitchFamily="2" charset="-122"/>
              </a:rPr>
              <a:t>个通用寄存器；</a:t>
            </a:r>
            <a:endParaRPr lang="en-US" altLang="zh-CN" sz="1050" dirty="0">
              <a:latin typeface="Huawei Sans" panose="020C0503030203020204" pitchFamily="34" charset="0"/>
              <a:ea typeface="方正兰亭黑简体" panose="02000000000000000000" pitchFamily="2" charset="-122"/>
            </a:endParaRP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新指令集支持</a:t>
            </a:r>
            <a:r>
              <a:rPr lang="en-US" altLang="zh-CN" sz="1050" dirty="0">
                <a:latin typeface="Huawei Sans" panose="020C0503030203020204" pitchFamily="34" charset="0"/>
                <a:ea typeface="方正兰亭黑简体" panose="02000000000000000000" pitchFamily="2" charset="-122"/>
              </a:rPr>
              <a:t>64</a:t>
            </a:r>
            <a:r>
              <a:rPr lang="zh-CN" altLang="en-US" sz="1050" dirty="0">
                <a:latin typeface="Huawei Sans" panose="020C0503030203020204" pitchFamily="34" charset="0"/>
                <a:ea typeface="方正兰亭黑简体" panose="02000000000000000000" pitchFamily="2" charset="-122"/>
              </a:rPr>
              <a:t>位运算，指令中的寄存器编码由</a:t>
            </a:r>
            <a:r>
              <a:rPr lang="en-US" altLang="zh-CN" sz="1050" dirty="0">
                <a:latin typeface="Huawei Sans" panose="020C0503030203020204" pitchFamily="34" charset="0"/>
                <a:ea typeface="方正兰亭黑简体" panose="02000000000000000000" pitchFamily="2" charset="-122"/>
              </a:rPr>
              <a:t>4</a:t>
            </a:r>
            <a:r>
              <a:rPr lang="zh-CN" altLang="en-US" sz="1050" dirty="0">
                <a:latin typeface="Huawei Sans" panose="020C0503030203020204" pitchFamily="34" charset="0"/>
                <a:ea typeface="方正兰亭黑简体" panose="02000000000000000000" pitchFamily="2" charset="-122"/>
              </a:rPr>
              <a:t>位扩充到</a:t>
            </a:r>
            <a:r>
              <a:rPr lang="en-US" altLang="zh-CN" sz="1050" dirty="0">
                <a:latin typeface="Huawei Sans" panose="020C0503030203020204" pitchFamily="34" charset="0"/>
                <a:ea typeface="方正兰亭黑简体" panose="02000000000000000000" pitchFamily="2" charset="-122"/>
              </a:rPr>
              <a:t>5</a:t>
            </a:r>
            <a:r>
              <a:rPr lang="zh-CN" altLang="en-US" sz="1050" dirty="0">
                <a:latin typeface="Huawei Sans" panose="020C0503030203020204" pitchFamily="34" charset="0"/>
                <a:ea typeface="方正兰亭黑简体" panose="02000000000000000000" pitchFamily="2" charset="-122"/>
              </a:rPr>
              <a:t>位；</a:t>
            </a: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新指令集仍然是</a:t>
            </a:r>
            <a:r>
              <a:rPr lang="en-US" altLang="zh-CN" sz="1050" dirty="0">
                <a:latin typeface="Huawei Sans" panose="020C0503030203020204" pitchFamily="34" charset="0"/>
                <a:ea typeface="方正兰亭黑简体" panose="02000000000000000000" pitchFamily="2" charset="-122"/>
              </a:rPr>
              <a:t>32</a:t>
            </a:r>
            <a:r>
              <a:rPr lang="zh-CN" altLang="en-US" sz="1050" dirty="0">
                <a:latin typeface="Huawei Sans" panose="020C0503030203020204" pitchFamily="34" charset="0"/>
                <a:ea typeface="方正兰亭黑简体" panose="02000000000000000000" pitchFamily="2" charset="-122"/>
              </a:rPr>
              <a:t>位，减少了条件执行指令，条件执行指令的</a:t>
            </a:r>
            <a:r>
              <a:rPr lang="en-US" altLang="zh-CN" sz="1050" dirty="0">
                <a:latin typeface="Huawei Sans" panose="020C0503030203020204" pitchFamily="34" charset="0"/>
                <a:ea typeface="方正兰亭黑简体" panose="02000000000000000000" pitchFamily="2" charset="-122"/>
              </a:rPr>
              <a:t>4</a:t>
            </a:r>
            <a:r>
              <a:rPr lang="zh-CN" altLang="en-US" sz="1050" dirty="0">
                <a:latin typeface="Huawei Sans" panose="020C0503030203020204" pitchFamily="34" charset="0"/>
                <a:ea typeface="方正兰亭黑简体" panose="02000000000000000000" pitchFamily="2" charset="-122"/>
              </a:rPr>
              <a:t>位编码释放出来用于寄存器编码；</a:t>
            </a: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堆栈指针</a:t>
            </a:r>
            <a:r>
              <a:rPr lang="en-US" altLang="zh-CN" sz="1050" dirty="0">
                <a:latin typeface="Huawei Sans" panose="020C0503030203020204" pitchFamily="34" charset="0"/>
                <a:ea typeface="方正兰亭黑简体" panose="02000000000000000000" pitchFamily="2" charset="-122"/>
              </a:rPr>
              <a:t>SP</a:t>
            </a:r>
            <a:r>
              <a:rPr lang="zh-CN" altLang="en-US" sz="1050" dirty="0">
                <a:latin typeface="Huawei Sans" panose="020C0503030203020204" pitchFamily="34" charset="0"/>
                <a:ea typeface="方正兰亭黑简体" panose="02000000000000000000" pitchFamily="2" charset="-122"/>
              </a:rPr>
              <a:t>和程序指针</a:t>
            </a:r>
            <a:r>
              <a:rPr lang="en-US" altLang="zh-CN" sz="1050" dirty="0">
                <a:latin typeface="Huawei Sans" panose="020C0503030203020204" pitchFamily="34" charset="0"/>
                <a:ea typeface="方正兰亭黑简体" panose="02000000000000000000" pitchFamily="2" charset="-122"/>
              </a:rPr>
              <a:t>PC</a:t>
            </a:r>
            <a:r>
              <a:rPr lang="zh-CN" altLang="en-US" sz="1050" dirty="0">
                <a:latin typeface="Huawei Sans" panose="020C0503030203020204" pitchFamily="34" charset="0"/>
                <a:ea typeface="方正兰亭黑简体" panose="02000000000000000000" pitchFamily="2" charset="-122"/>
              </a:rPr>
              <a:t>都不再是通用寄存器了，同时推出了零值寄存器（类似</a:t>
            </a:r>
            <a:r>
              <a:rPr lang="en-US" altLang="zh-CN" sz="1050" dirty="0">
                <a:latin typeface="Huawei Sans" panose="020C0503030203020204" pitchFamily="34" charset="0"/>
                <a:ea typeface="方正兰亭黑简体" panose="02000000000000000000" pitchFamily="2" charset="-122"/>
              </a:rPr>
              <a:t>PowerPC</a:t>
            </a:r>
            <a:r>
              <a:rPr lang="zh-CN" altLang="en-US" sz="1050" dirty="0">
                <a:latin typeface="Huawei Sans" panose="020C0503030203020204" pitchFamily="34" charset="0"/>
                <a:ea typeface="方正兰亭黑简体" panose="02000000000000000000" pitchFamily="2" charset="-122"/>
              </a:rPr>
              <a:t>的</a:t>
            </a:r>
            <a:r>
              <a:rPr lang="en-US" altLang="zh-CN" sz="1050" dirty="0">
                <a:latin typeface="Huawei Sans" panose="020C0503030203020204" pitchFamily="34" charset="0"/>
                <a:ea typeface="方正兰亭黑简体" panose="02000000000000000000" pitchFamily="2" charset="-122"/>
              </a:rPr>
              <a:t>r0</a:t>
            </a:r>
            <a:r>
              <a:rPr lang="zh-CN" altLang="en-US" sz="1050" dirty="0">
                <a:latin typeface="Huawei Sans" panose="020C0503030203020204" pitchFamily="34" charset="0"/>
                <a:ea typeface="方正兰亭黑简体" panose="02000000000000000000" pitchFamily="2" charset="-122"/>
              </a:rPr>
              <a:t>）；</a:t>
            </a:r>
          </a:p>
          <a:p>
            <a:pPr marL="214313" indent="-214313">
              <a:buSzPct val="60000"/>
              <a:buFont typeface="Wingdings" panose="05000000000000000000" pitchFamily="2" charset="2"/>
              <a:buChar char="l"/>
            </a:pPr>
            <a:r>
              <a:rPr lang="en-US" altLang="zh-CN" sz="1050" dirty="0">
                <a:latin typeface="Huawei Sans" panose="020C0503030203020204" pitchFamily="34" charset="0"/>
                <a:ea typeface="方正兰亭黑简体" panose="02000000000000000000" pitchFamily="2" charset="-122"/>
              </a:rPr>
              <a:t>A64</a:t>
            </a:r>
            <a:r>
              <a:rPr lang="zh-CN" altLang="en-US" sz="1050" dirty="0">
                <a:latin typeface="Huawei Sans" panose="020C0503030203020204" pitchFamily="34" charset="0"/>
                <a:ea typeface="方正兰亭黑简体" panose="02000000000000000000" pitchFamily="2" charset="-122"/>
              </a:rPr>
              <a:t>与</a:t>
            </a:r>
            <a:r>
              <a:rPr lang="en-US" altLang="zh-CN" sz="1050" dirty="0">
                <a:latin typeface="Huawei Sans" panose="020C0503030203020204" pitchFamily="34" charset="0"/>
                <a:ea typeface="方正兰亭黑简体" panose="02000000000000000000" pitchFamily="2" charset="-122"/>
              </a:rPr>
              <a:t>A32</a:t>
            </a:r>
            <a:r>
              <a:rPr lang="zh-CN" altLang="en-US" sz="1050" dirty="0">
                <a:latin typeface="Huawei Sans" panose="020C0503030203020204" pitchFamily="34" charset="0"/>
                <a:ea typeface="方正兰亭黑简体" panose="02000000000000000000" pitchFamily="2" charset="-122"/>
              </a:rPr>
              <a:t>的高级</a:t>
            </a:r>
            <a:r>
              <a:rPr lang="en-US" altLang="zh-CN" sz="1050" dirty="0">
                <a:latin typeface="Huawei Sans" panose="020C0503030203020204" pitchFamily="34" charset="0"/>
                <a:ea typeface="方正兰亭黑简体" panose="02000000000000000000" pitchFamily="2" charset="-122"/>
              </a:rPr>
              <a:t>SIMD</a:t>
            </a:r>
            <a:r>
              <a:rPr lang="zh-CN" altLang="en-US" sz="1050" dirty="0">
                <a:latin typeface="Huawei Sans" panose="020C0503030203020204" pitchFamily="34" charset="0"/>
                <a:ea typeface="方正兰亭黑简体" panose="02000000000000000000" pitchFamily="2" charset="-122"/>
              </a:rPr>
              <a:t>和</a:t>
            </a:r>
            <a:r>
              <a:rPr lang="en-US" altLang="zh-CN" sz="1050" dirty="0">
                <a:latin typeface="Huawei Sans" panose="020C0503030203020204" pitchFamily="34" charset="0"/>
                <a:ea typeface="方正兰亭黑简体" panose="02000000000000000000" pitchFamily="2" charset="-122"/>
              </a:rPr>
              <a:t>FP</a:t>
            </a:r>
            <a:r>
              <a:rPr lang="zh-CN" altLang="en-US" sz="1050" dirty="0">
                <a:latin typeface="Huawei Sans" panose="020C0503030203020204" pitchFamily="34" charset="0"/>
                <a:ea typeface="方正兰亭黑简体" panose="02000000000000000000" pitchFamily="2" charset="-122"/>
              </a:rPr>
              <a:t>相同；</a:t>
            </a: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高级</a:t>
            </a:r>
            <a:r>
              <a:rPr lang="en-US" altLang="zh-CN" sz="1050" dirty="0">
                <a:latin typeface="Huawei Sans" panose="020C0503030203020204" pitchFamily="34" charset="0"/>
                <a:ea typeface="方正兰亭黑简体" panose="02000000000000000000" pitchFamily="2" charset="-122"/>
              </a:rPr>
              <a:t>SIMD</a:t>
            </a:r>
            <a:r>
              <a:rPr lang="zh-CN" altLang="en-US" sz="1050" dirty="0">
                <a:latin typeface="Huawei Sans" panose="020C0503030203020204" pitchFamily="34" charset="0"/>
                <a:ea typeface="方正兰亭黑简体" panose="02000000000000000000" pitchFamily="2" charset="-122"/>
              </a:rPr>
              <a:t>与</a:t>
            </a:r>
            <a:r>
              <a:rPr lang="en-US" altLang="zh-CN" sz="1050" dirty="0">
                <a:latin typeface="Huawei Sans" panose="020C0503030203020204" pitchFamily="34" charset="0"/>
                <a:ea typeface="方正兰亭黑简体" panose="02000000000000000000" pitchFamily="2" charset="-122"/>
              </a:rPr>
              <a:t>VFP</a:t>
            </a:r>
            <a:r>
              <a:rPr lang="zh-CN" altLang="en-US" sz="1050" dirty="0">
                <a:latin typeface="Huawei Sans" panose="020C0503030203020204" pitchFamily="34" charset="0"/>
                <a:ea typeface="方正兰亭黑简体" panose="02000000000000000000" pitchFamily="2" charset="-122"/>
              </a:rPr>
              <a:t>共享浮点寄存器，支持</a:t>
            </a:r>
            <a:r>
              <a:rPr lang="en-US" altLang="zh-CN" sz="1050" dirty="0">
                <a:latin typeface="Huawei Sans" panose="020C0503030203020204" pitchFamily="34" charset="0"/>
                <a:ea typeface="方正兰亭黑简体" panose="02000000000000000000" pitchFamily="2" charset="-122"/>
              </a:rPr>
              <a:t>128</a:t>
            </a:r>
            <a:r>
              <a:rPr lang="zh-CN" altLang="en-US" sz="1050" dirty="0">
                <a:latin typeface="Huawei Sans" panose="020C0503030203020204" pitchFamily="34" charset="0"/>
                <a:ea typeface="方正兰亭黑简体" panose="02000000000000000000" pitchFamily="2" charset="-122"/>
              </a:rPr>
              <a:t>位宽的</a:t>
            </a:r>
            <a:r>
              <a:rPr lang="en-US" altLang="zh-CN" sz="1050" dirty="0">
                <a:latin typeface="Huawei Sans" panose="020C0503030203020204" pitchFamily="34" charset="0"/>
                <a:ea typeface="方正兰亭黑简体" panose="02000000000000000000" pitchFamily="2" charset="-122"/>
              </a:rPr>
              <a:t>vector</a:t>
            </a:r>
            <a:r>
              <a:rPr lang="zh-CN" altLang="en-US" sz="1050" dirty="0">
                <a:latin typeface="Huawei Sans" panose="020C0503030203020204" pitchFamily="34" charset="0"/>
                <a:ea typeface="方正兰亭黑简体" panose="02000000000000000000" pitchFamily="2" charset="-122"/>
              </a:rPr>
              <a:t>；</a:t>
            </a:r>
            <a:endParaRPr lang="en-US" altLang="zh-CN" sz="1050" dirty="0">
              <a:latin typeface="Huawei Sans" panose="020C0503030203020204" pitchFamily="34" charset="0"/>
              <a:ea typeface="方正兰亭黑简体" panose="02000000000000000000" pitchFamily="2" charset="-122"/>
            </a:endParaRPr>
          </a:p>
          <a:p>
            <a:pPr marL="214313" indent="-214313">
              <a:buSzPct val="60000"/>
              <a:buFont typeface="Wingdings" panose="05000000000000000000" pitchFamily="2" charset="2"/>
              <a:buChar char="l"/>
            </a:pPr>
            <a:r>
              <a:rPr lang="zh-CN" altLang="en-US" sz="1050" dirty="0">
                <a:latin typeface="Huawei Sans" panose="020C0503030203020204" pitchFamily="34" charset="0"/>
                <a:ea typeface="方正兰亭黑简体" panose="02000000000000000000" pitchFamily="2" charset="-122"/>
              </a:rPr>
              <a:t>新增加解密指令。</a:t>
            </a:r>
          </a:p>
        </p:txBody>
      </p:sp>
    </p:spTree>
    <p:extLst>
      <p:ext uri="{BB962C8B-B14F-4D97-AF65-F5344CB8AC3E}">
        <p14:creationId xmlns:p14="http://schemas.microsoft.com/office/powerpoint/2010/main" val="84959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zh-CN" altLang="en-US"/>
              <a:t>处理器发展趋势</a:t>
            </a:r>
            <a:endParaRPr lang="zh-CN" altLang="en-US" dirty="0"/>
          </a:p>
        </p:txBody>
      </p:sp>
      <p:sp>
        <p:nvSpPr>
          <p:cNvPr id="18" name="椭圆 17"/>
          <p:cNvSpPr/>
          <p:nvPr/>
        </p:nvSpPr>
        <p:spPr bwMode="auto">
          <a:xfrm>
            <a:off x="3863510" y="2456751"/>
            <a:ext cx="914093" cy="594049"/>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Huawei Sans" panose="020C0503030203020204" pitchFamily="34" charset="0"/>
                <a:ea typeface="方正兰亭黑简体" panose="02000000000000000000" pitchFamily="2" charset="-122"/>
              </a:rPr>
              <a:t>POWER</a:t>
            </a:r>
            <a:endParaRPr lang="zh-CN" altLang="en-US" sz="1050" dirty="0">
              <a:latin typeface="Huawei Sans" panose="020C0503030203020204" pitchFamily="34" charset="0"/>
              <a:ea typeface="方正兰亭黑简体" panose="02000000000000000000" pitchFamily="2" charset="-122"/>
            </a:endParaRPr>
          </a:p>
        </p:txBody>
      </p:sp>
      <p:sp>
        <p:nvSpPr>
          <p:cNvPr id="19" name="椭圆 18"/>
          <p:cNvSpPr/>
          <p:nvPr/>
        </p:nvSpPr>
        <p:spPr bwMode="auto">
          <a:xfrm>
            <a:off x="4399572" y="2834782"/>
            <a:ext cx="648053" cy="145812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Huawei Sans" panose="020C0503030203020204" pitchFamily="34" charset="0"/>
                <a:ea typeface="方正兰亭黑简体" panose="02000000000000000000" pitchFamily="2" charset="-122"/>
              </a:rPr>
              <a:t>X86</a:t>
            </a:r>
            <a:endParaRPr lang="zh-CN" altLang="en-US" sz="1050" dirty="0">
              <a:latin typeface="Huawei Sans" panose="020C0503030203020204" pitchFamily="34" charset="0"/>
              <a:ea typeface="方正兰亭黑简体" panose="02000000000000000000" pitchFamily="2" charset="-122"/>
            </a:endParaRPr>
          </a:p>
        </p:txBody>
      </p:sp>
      <p:sp>
        <p:nvSpPr>
          <p:cNvPr id="21" name="椭圆 20"/>
          <p:cNvSpPr/>
          <p:nvPr/>
        </p:nvSpPr>
        <p:spPr bwMode="auto">
          <a:xfrm>
            <a:off x="4615589" y="3993804"/>
            <a:ext cx="739233" cy="407108"/>
          </a:xfrm>
          <a:prstGeom prst="ellipse">
            <a:avLst/>
          </a:prstGeom>
          <a:solidFill>
            <a:schemeClr val="accent1">
              <a:lumMod val="75000"/>
            </a:schemeClr>
          </a:solidFill>
          <a:ln>
            <a:noFill/>
          </a:ln>
          <a:effec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MIPS</a:t>
            </a:r>
            <a:endParaRPr lang="zh-CN" altLang="en-US" sz="900" dirty="0">
              <a:latin typeface="Huawei Sans" panose="020C0503030203020204" pitchFamily="34" charset="0"/>
              <a:ea typeface="方正兰亭黑简体" panose="02000000000000000000" pitchFamily="2" charset="-122"/>
            </a:endParaRPr>
          </a:p>
        </p:txBody>
      </p:sp>
      <p:sp>
        <p:nvSpPr>
          <p:cNvPr id="20" name="椭圆 19"/>
          <p:cNvSpPr/>
          <p:nvPr/>
        </p:nvSpPr>
        <p:spPr bwMode="auto">
          <a:xfrm>
            <a:off x="3995323" y="3745507"/>
            <a:ext cx="674271" cy="925427"/>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Huawei Sans" panose="020C0503030203020204" pitchFamily="34" charset="0"/>
                <a:ea typeface="方正兰亭黑简体" panose="02000000000000000000" pitchFamily="2" charset="-122"/>
              </a:rPr>
              <a:t>ARM</a:t>
            </a:r>
            <a:endParaRPr lang="zh-CN" altLang="en-US" sz="1050" dirty="0">
              <a:latin typeface="Huawei Sans" panose="020C0503030203020204" pitchFamily="34" charset="0"/>
              <a:ea typeface="方正兰亭黑简体" panose="02000000000000000000" pitchFamily="2" charset="-122"/>
            </a:endParaRPr>
          </a:p>
        </p:txBody>
      </p:sp>
      <p:cxnSp>
        <p:nvCxnSpPr>
          <p:cNvPr id="23" name="直接连接符 22"/>
          <p:cNvCxnSpPr/>
          <p:nvPr/>
        </p:nvCxnSpPr>
        <p:spPr bwMode="auto">
          <a:xfrm>
            <a:off x="764381" y="4999376"/>
            <a:ext cx="7714601"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736317" y="2474773"/>
            <a:ext cx="994156" cy="276999"/>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高端服务器</a:t>
            </a:r>
          </a:p>
        </p:txBody>
      </p:sp>
      <p:sp>
        <p:nvSpPr>
          <p:cNvPr id="26" name="TextBox 25"/>
          <p:cNvSpPr txBox="1"/>
          <p:nvPr/>
        </p:nvSpPr>
        <p:spPr>
          <a:xfrm>
            <a:off x="733581" y="3385528"/>
            <a:ext cx="1023783" cy="276999"/>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rPr>
              <a:t>PC &amp; </a:t>
            </a:r>
            <a:r>
              <a:rPr lang="zh-CN" altLang="en-US" sz="1200" dirty="0">
                <a:latin typeface="Huawei Sans" panose="020C0503030203020204" pitchFamily="34" charset="0"/>
                <a:ea typeface="方正兰亭黑简体" panose="02000000000000000000" pitchFamily="2" charset="-122"/>
              </a:rPr>
              <a:t>服务器</a:t>
            </a:r>
          </a:p>
        </p:txBody>
      </p:sp>
      <p:sp>
        <p:nvSpPr>
          <p:cNvPr id="27" name="TextBox 26"/>
          <p:cNvSpPr txBox="1"/>
          <p:nvPr/>
        </p:nvSpPr>
        <p:spPr>
          <a:xfrm>
            <a:off x="733254" y="4311552"/>
            <a:ext cx="1297235" cy="461665"/>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嵌入式</a:t>
            </a:r>
            <a:r>
              <a:rPr lang="en-US" altLang="zh-CN" sz="1200" dirty="0">
                <a:latin typeface="Huawei Sans" panose="020C0503030203020204" pitchFamily="34" charset="0"/>
                <a:ea typeface="方正兰亭黑简体" panose="02000000000000000000" pitchFamily="2" charset="-122"/>
              </a:rPr>
              <a:t>/</a:t>
            </a:r>
          </a:p>
          <a:p>
            <a:r>
              <a:rPr lang="zh-CN" altLang="en-US" sz="1200" dirty="0">
                <a:latin typeface="Huawei Sans" panose="020C0503030203020204" pitchFamily="34" charset="0"/>
                <a:ea typeface="方正兰亭黑简体" panose="02000000000000000000" pitchFamily="2" charset="-122"/>
              </a:rPr>
              <a:t>移动</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消费</a:t>
            </a:r>
          </a:p>
        </p:txBody>
      </p:sp>
      <p:sp>
        <p:nvSpPr>
          <p:cNvPr id="4" name="椭圆 3"/>
          <p:cNvSpPr/>
          <p:nvPr/>
        </p:nvSpPr>
        <p:spPr bwMode="auto">
          <a:xfrm>
            <a:off x="1657383" y="2317281"/>
            <a:ext cx="1045180" cy="66912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200" dirty="0">
                <a:latin typeface="Huawei Sans" panose="020C0503030203020204" pitchFamily="34" charset="0"/>
                <a:ea typeface="方正兰亭黑简体" panose="02000000000000000000" pitchFamily="2" charset="-122"/>
              </a:rPr>
              <a:t>POWER</a:t>
            </a:r>
            <a:endParaRPr lang="zh-CN" altLang="en-US" sz="1200" dirty="0">
              <a:latin typeface="Huawei Sans" panose="020C0503030203020204" pitchFamily="34" charset="0"/>
              <a:ea typeface="方正兰亭黑简体" panose="02000000000000000000" pitchFamily="2" charset="-122"/>
            </a:endParaRPr>
          </a:p>
        </p:txBody>
      </p:sp>
      <p:sp>
        <p:nvSpPr>
          <p:cNvPr id="5" name="椭圆 4"/>
          <p:cNvSpPr/>
          <p:nvPr/>
        </p:nvSpPr>
        <p:spPr bwMode="auto">
          <a:xfrm>
            <a:off x="2629471" y="2499771"/>
            <a:ext cx="852767" cy="18835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PA-RISC</a:t>
            </a:r>
            <a:endParaRPr lang="zh-CN" altLang="en-US" sz="900" dirty="0">
              <a:latin typeface="Huawei Sans" panose="020C0503030203020204" pitchFamily="34" charset="0"/>
              <a:ea typeface="方正兰亭黑简体" panose="02000000000000000000" pitchFamily="2" charset="-122"/>
            </a:endParaRPr>
          </a:p>
        </p:txBody>
      </p:sp>
      <p:sp>
        <p:nvSpPr>
          <p:cNvPr id="7" name="椭圆 6"/>
          <p:cNvSpPr/>
          <p:nvPr/>
        </p:nvSpPr>
        <p:spPr bwMode="auto">
          <a:xfrm>
            <a:off x="2629471" y="2256452"/>
            <a:ext cx="872108" cy="201815"/>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SPARC</a:t>
            </a:r>
            <a:endParaRPr lang="zh-CN" altLang="en-US" sz="900" dirty="0">
              <a:latin typeface="Huawei Sans" panose="020C0503030203020204" pitchFamily="34" charset="0"/>
              <a:ea typeface="方正兰亭黑简体" panose="02000000000000000000" pitchFamily="2" charset="-122"/>
            </a:endParaRPr>
          </a:p>
        </p:txBody>
      </p:sp>
      <p:sp>
        <p:nvSpPr>
          <p:cNvPr id="8" name="椭圆 7"/>
          <p:cNvSpPr/>
          <p:nvPr/>
        </p:nvSpPr>
        <p:spPr bwMode="auto">
          <a:xfrm>
            <a:off x="2629472" y="2743091"/>
            <a:ext cx="809322" cy="21486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Itanium</a:t>
            </a:r>
            <a:endParaRPr lang="zh-CN" altLang="en-US" sz="900" dirty="0">
              <a:latin typeface="Huawei Sans" panose="020C0503030203020204" pitchFamily="34" charset="0"/>
              <a:ea typeface="方正兰亭黑简体" panose="02000000000000000000" pitchFamily="2" charset="-122"/>
            </a:endParaRPr>
          </a:p>
        </p:txBody>
      </p:sp>
      <p:sp>
        <p:nvSpPr>
          <p:cNvPr id="9" name="椭圆 8"/>
          <p:cNvSpPr/>
          <p:nvPr/>
        </p:nvSpPr>
        <p:spPr bwMode="auto">
          <a:xfrm>
            <a:off x="2660617" y="3768639"/>
            <a:ext cx="809814" cy="30414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Moto 68K</a:t>
            </a:r>
            <a:endParaRPr lang="zh-CN" altLang="en-US" sz="900" dirty="0">
              <a:latin typeface="Huawei Sans" panose="020C0503030203020204" pitchFamily="34" charset="0"/>
              <a:ea typeface="方正兰亭黑简体" panose="02000000000000000000" pitchFamily="2" charset="-122"/>
            </a:endParaRPr>
          </a:p>
        </p:txBody>
      </p:sp>
      <p:sp>
        <p:nvSpPr>
          <p:cNvPr id="10" name="椭圆 9"/>
          <p:cNvSpPr/>
          <p:nvPr/>
        </p:nvSpPr>
        <p:spPr bwMode="auto">
          <a:xfrm>
            <a:off x="1757364" y="3047240"/>
            <a:ext cx="972000" cy="972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200" dirty="0">
                <a:latin typeface="Huawei Sans" panose="020C0503030203020204" pitchFamily="34" charset="0"/>
                <a:ea typeface="方正兰亭黑简体" panose="02000000000000000000" pitchFamily="2" charset="-122"/>
              </a:rPr>
              <a:t>X86</a:t>
            </a:r>
            <a:endParaRPr lang="zh-CN" altLang="en-US" sz="1200" dirty="0">
              <a:latin typeface="Huawei Sans" panose="020C0503030203020204" pitchFamily="34" charset="0"/>
              <a:ea typeface="方正兰亭黑简体" panose="02000000000000000000" pitchFamily="2" charset="-122"/>
            </a:endParaRPr>
          </a:p>
        </p:txBody>
      </p:sp>
      <p:sp>
        <p:nvSpPr>
          <p:cNvPr id="11" name="椭圆 10"/>
          <p:cNvSpPr/>
          <p:nvPr/>
        </p:nvSpPr>
        <p:spPr bwMode="auto">
          <a:xfrm>
            <a:off x="2754058" y="3473049"/>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MIPS</a:t>
            </a:r>
            <a:endParaRPr lang="zh-CN" altLang="en-US" sz="900" dirty="0">
              <a:latin typeface="Huawei Sans" panose="020C0503030203020204" pitchFamily="34" charset="0"/>
              <a:ea typeface="方正兰亭黑简体" panose="02000000000000000000" pitchFamily="2" charset="-122"/>
            </a:endParaRPr>
          </a:p>
        </p:txBody>
      </p:sp>
      <p:sp>
        <p:nvSpPr>
          <p:cNvPr id="12" name="椭圆 11"/>
          <p:cNvSpPr/>
          <p:nvPr/>
        </p:nvSpPr>
        <p:spPr bwMode="auto">
          <a:xfrm>
            <a:off x="1944244" y="4081348"/>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PPC</a:t>
            </a:r>
            <a:endParaRPr lang="zh-CN" altLang="en-US" sz="900" dirty="0">
              <a:latin typeface="Huawei Sans" panose="020C0503030203020204" pitchFamily="34" charset="0"/>
              <a:ea typeface="方正兰亭黑简体" panose="02000000000000000000" pitchFamily="2" charset="-122"/>
            </a:endParaRPr>
          </a:p>
        </p:txBody>
      </p:sp>
      <p:sp>
        <p:nvSpPr>
          <p:cNvPr id="13" name="椭圆 12"/>
          <p:cNvSpPr/>
          <p:nvPr/>
        </p:nvSpPr>
        <p:spPr bwMode="auto">
          <a:xfrm>
            <a:off x="1928451" y="4385497"/>
            <a:ext cx="622934" cy="48663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ARM</a:t>
            </a:r>
            <a:endParaRPr lang="zh-CN" altLang="en-US" sz="900" dirty="0">
              <a:latin typeface="Huawei Sans" panose="020C0503030203020204" pitchFamily="34" charset="0"/>
              <a:ea typeface="方正兰亭黑简体" panose="02000000000000000000" pitchFamily="2" charset="-122"/>
            </a:endParaRPr>
          </a:p>
        </p:txBody>
      </p:sp>
      <p:sp>
        <p:nvSpPr>
          <p:cNvPr id="16" name="椭圆 15"/>
          <p:cNvSpPr/>
          <p:nvPr/>
        </p:nvSpPr>
        <p:spPr bwMode="auto">
          <a:xfrm>
            <a:off x="1819657" y="2061400"/>
            <a:ext cx="747521"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Z</a:t>
            </a:r>
            <a:endParaRPr lang="zh-CN" altLang="en-US" sz="900" dirty="0">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2629471" y="4507155"/>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DSP</a:t>
            </a:r>
            <a:endParaRPr lang="zh-CN" altLang="en-US" sz="900" dirty="0">
              <a:latin typeface="Huawei Sans" panose="020C0503030203020204" pitchFamily="34" charset="0"/>
              <a:ea typeface="方正兰亭黑简体" panose="02000000000000000000" pitchFamily="2" charset="-122"/>
            </a:endParaRPr>
          </a:p>
        </p:txBody>
      </p:sp>
      <p:sp>
        <p:nvSpPr>
          <p:cNvPr id="29" name="椭圆 28"/>
          <p:cNvSpPr/>
          <p:nvPr/>
        </p:nvSpPr>
        <p:spPr bwMode="auto">
          <a:xfrm>
            <a:off x="2629471" y="4203007"/>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Huawei Sans" panose="020C0503030203020204" pitchFamily="34" charset="0"/>
                <a:ea typeface="方正兰亭黑简体" panose="02000000000000000000" pitchFamily="2" charset="-122"/>
              </a:rPr>
              <a:t>NP</a:t>
            </a:r>
            <a:endParaRPr lang="zh-CN" altLang="en-US" sz="900" dirty="0">
              <a:latin typeface="Huawei Sans" panose="020C0503030203020204" pitchFamily="34" charset="0"/>
              <a:ea typeface="方正兰亭黑简体" panose="02000000000000000000" pitchFamily="2" charset="-122"/>
            </a:endParaRPr>
          </a:p>
        </p:txBody>
      </p:sp>
      <p:cxnSp>
        <p:nvCxnSpPr>
          <p:cNvPr id="32" name="直接连接符 31"/>
          <p:cNvCxnSpPr/>
          <p:nvPr/>
        </p:nvCxnSpPr>
        <p:spPr bwMode="auto">
          <a:xfrm>
            <a:off x="1165728" y="4132895"/>
            <a:ext cx="6737932"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166360" y="3129786"/>
            <a:ext cx="6803672" cy="29967"/>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4250919" y="4715275"/>
            <a:ext cx="1468572" cy="194073"/>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完全开放，生态良好</a:t>
            </a:r>
          </a:p>
        </p:txBody>
      </p:sp>
      <p:sp>
        <p:nvSpPr>
          <p:cNvPr id="41" name="TextBox 40"/>
          <p:cNvSpPr txBox="1"/>
          <p:nvPr/>
        </p:nvSpPr>
        <p:spPr>
          <a:xfrm>
            <a:off x="7141483" y="2273216"/>
            <a:ext cx="530915" cy="300082"/>
          </a:xfrm>
          <a:prstGeom prst="rect">
            <a:avLst/>
          </a:prstGeom>
          <a:noFill/>
        </p:spPr>
        <p:txBody>
          <a:bodyPr wrap="none" rtlCol="0">
            <a:spAutoFit/>
          </a:bodyPr>
          <a:lstStyle/>
          <a:p>
            <a:r>
              <a:rPr lang="zh-CN" altLang="en-US" sz="1350" b="1" dirty="0">
                <a:solidFill>
                  <a:srgbClr val="990000"/>
                </a:solidFill>
                <a:latin typeface="Huawei Sans" panose="020C0503030203020204" pitchFamily="34" charset="0"/>
                <a:ea typeface="方正兰亭黑简体" panose="02000000000000000000" pitchFamily="2" charset="-122"/>
              </a:rPr>
              <a:t>众核</a:t>
            </a:r>
          </a:p>
        </p:txBody>
      </p:sp>
      <p:sp>
        <p:nvSpPr>
          <p:cNvPr id="42" name="TextBox 41"/>
          <p:cNvSpPr txBox="1"/>
          <p:nvPr/>
        </p:nvSpPr>
        <p:spPr>
          <a:xfrm>
            <a:off x="7203292" y="3299302"/>
            <a:ext cx="530915" cy="300082"/>
          </a:xfrm>
          <a:prstGeom prst="rect">
            <a:avLst/>
          </a:prstGeom>
          <a:noFill/>
        </p:spPr>
        <p:txBody>
          <a:bodyPr wrap="none" rtlCol="0">
            <a:spAutoFit/>
          </a:bodyPr>
          <a:lstStyle/>
          <a:p>
            <a:r>
              <a:rPr lang="zh-CN" altLang="en-US" sz="1350" b="1" dirty="0">
                <a:solidFill>
                  <a:srgbClr val="990000"/>
                </a:solidFill>
                <a:latin typeface="Huawei Sans" panose="020C0503030203020204" pitchFamily="34" charset="0"/>
                <a:ea typeface="方正兰亭黑简体" panose="02000000000000000000" pitchFamily="2" charset="-122"/>
              </a:rPr>
              <a:t>异构</a:t>
            </a:r>
          </a:p>
        </p:txBody>
      </p:sp>
      <p:sp>
        <p:nvSpPr>
          <p:cNvPr id="43" name="TextBox 42"/>
          <p:cNvSpPr txBox="1"/>
          <p:nvPr/>
        </p:nvSpPr>
        <p:spPr>
          <a:xfrm>
            <a:off x="7230295" y="4151854"/>
            <a:ext cx="530915" cy="300082"/>
          </a:xfrm>
          <a:prstGeom prst="rect">
            <a:avLst/>
          </a:prstGeom>
          <a:noFill/>
        </p:spPr>
        <p:txBody>
          <a:bodyPr wrap="none" rtlCol="0">
            <a:spAutoFit/>
          </a:bodyPr>
          <a:lstStyle/>
          <a:p>
            <a:r>
              <a:rPr lang="zh-CN" altLang="en-US" sz="1350" b="1" dirty="0">
                <a:solidFill>
                  <a:srgbClr val="990000"/>
                </a:solidFill>
                <a:latin typeface="Huawei Sans" panose="020C0503030203020204" pitchFamily="34" charset="0"/>
                <a:ea typeface="方正兰亭黑简体" panose="02000000000000000000" pitchFamily="2" charset="-122"/>
              </a:rPr>
              <a:t>融合</a:t>
            </a:r>
          </a:p>
        </p:txBody>
      </p:sp>
      <p:sp>
        <p:nvSpPr>
          <p:cNvPr id="44" name="矩形标注 43"/>
          <p:cNvSpPr/>
          <p:nvPr/>
        </p:nvSpPr>
        <p:spPr bwMode="auto">
          <a:xfrm>
            <a:off x="4861653" y="4457112"/>
            <a:ext cx="1489529" cy="199484"/>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学习</a:t>
            </a:r>
            <a:r>
              <a:rPr lang="en-US" altLang="zh-CN" sz="1050" dirty="0">
                <a:latin typeface="Huawei Sans" panose="020C0503030203020204" pitchFamily="34" charset="0"/>
                <a:ea typeface="方正兰亭黑简体" panose="02000000000000000000" pitchFamily="2" charset="-122"/>
              </a:rPr>
              <a:t>ARM</a:t>
            </a:r>
            <a:r>
              <a:rPr lang="zh-CN" altLang="en-US" sz="1050" dirty="0">
                <a:latin typeface="Huawei Sans" panose="020C0503030203020204" pitchFamily="34" charset="0"/>
                <a:ea typeface="方正兰亭黑简体" panose="02000000000000000000" pitchFamily="2" charset="-122"/>
              </a:rPr>
              <a:t>，谋求复生</a:t>
            </a:r>
          </a:p>
        </p:txBody>
      </p:sp>
      <p:sp>
        <p:nvSpPr>
          <p:cNvPr id="45" name="矩形标注 44"/>
          <p:cNvSpPr/>
          <p:nvPr/>
        </p:nvSpPr>
        <p:spPr bwMode="auto">
          <a:xfrm>
            <a:off x="4546756" y="2150447"/>
            <a:ext cx="461690" cy="23715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开放</a:t>
            </a:r>
          </a:p>
        </p:txBody>
      </p:sp>
      <p:sp>
        <p:nvSpPr>
          <p:cNvPr id="46" name="矩形标注 45"/>
          <p:cNvSpPr/>
          <p:nvPr/>
        </p:nvSpPr>
        <p:spPr bwMode="auto">
          <a:xfrm>
            <a:off x="5155633" y="3320823"/>
            <a:ext cx="756062" cy="208888"/>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Huawei Sans" panose="020C0503030203020204" pitchFamily="34" charset="0"/>
                <a:ea typeface="方正兰亭黑简体" panose="02000000000000000000" pitchFamily="2" charset="-122"/>
              </a:rPr>
              <a:t>封闭架构</a:t>
            </a:r>
          </a:p>
        </p:txBody>
      </p:sp>
      <p:sp>
        <p:nvSpPr>
          <p:cNvPr id="49" name="TextBox 48"/>
          <p:cNvSpPr txBox="1"/>
          <p:nvPr/>
        </p:nvSpPr>
        <p:spPr>
          <a:xfrm>
            <a:off x="6516433" y="2637373"/>
            <a:ext cx="1912469" cy="461665"/>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内核数量大量增加，处理器互联。</a:t>
            </a:r>
          </a:p>
        </p:txBody>
      </p:sp>
      <p:sp>
        <p:nvSpPr>
          <p:cNvPr id="50" name="TextBox 49"/>
          <p:cNvSpPr txBox="1"/>
          <p:nvPr/>
        </p:nvSpPr>
        <p:spPr>
          <a:xfrm>
            <a:off x="6634732" y="3703332"/>
            <a:ext cx="1393330" cy="276999"/>
          </a:xfrm>
          <a:prstGeom prst="rect">
            <a:avLst/>
          </a:prstGeom>
          <a:noFill/>
        </p:spPr>
        <p:txBody>
          <a:bodyPr wrap="none" rtlCol="0">
            <a:spAutoFit/>
          </a:bodyPr>
          <a:lstStyle/>
          <a:p>
            <a:r>
              <a:rPr lang="en-US" altLang="zh-CN" sz="1200" dirty="0">
                <a:latin typeface="Huawei Sans" panose="020C0503030203020204" pitchFamily="34" charset="0"/>
                <a:ea typeface="方正兰亭黑简体" panose="02000000000000000000" pitchFamily="2" charset="-122"/>
              </a:rPr>
              <a:t>CPU+GPGPU+FPGA</a:t>
            </a:r>
            <a:endParaRPr lang="zh-CN" altLang="en-US" sz="1200" dirty="0">
              <a:latin typeface="Huawei Sans" panose="020C0503030203020204" pitchFamily="34" charset="0"/>
              <a:ea typeface="方正兰亭黑简体" panose="02000000000000000000" pitchFamily="2" charset="-122"/>
            </a:endParaRPr>
          </a:p>
        </p:txBody>
      </p:sp>
      <p:sp>
        <p:nvSpPr>
          <p:cNvPr id="51" name="TextBox 50"/>
          <p:cNvSpPr txBox="1"/>
          <p:nvPr/>
        </p:nvSpPr>
        <p:spPr>
          <a:xfrm>
            <a:off x="6536590" y="4366827"/>
            <a:ext cx="1872156" cy="646331"/>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rPr>
              <a:t>内存体系重构，</a:t>
            </a: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内存深度融合，内存更贴近计算。</a:t>
            </a:r>
          </a:p>
        </p:txBody>
      </p:sp>
      <p:sp>
        <p:nvSpPr>
          <p:cNvPr id="52" name="TextBox 51"/>
          <p:cNvSpPr txBox="1"/>
          <p:nvPr/>
        </p:nvSpPr>
        <p:spPr>
          <a:xfrm>
            <a:off x="1233395" y="5141812"/>
            <a:ext cx="2031325" cy="27699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rPr>
              <a:t>过去：架构众多，百花齐放</a:t>
            </a:r>
          </a:p>
        </p:txBody>
      </p:sp>
      <p:sp>
        <p:nvSpPr>
          <p:cNvPr id="53" name="TextBox 52"/>
          <p:cNvSpPr txBox="1"/>
          <p:nvPr/>
        </p:nvSpPr>
        <p:spPr>
          <a:xfrm>
            <a:off x="3663594" y="5141812"/>
            <a:ext cx="2031325" cy="27699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rPr>
              <a:t>现在：生态成熟，架构垄断</a:t>
            </a:r>
          </a:p>
        </p:txBody>
      </p:sp>
      <p:sp>
        <p:nvSpPr>
          <p:cNvPr id="55" name="TextBox 54"/>
          <p:cNvSpPr txBox="1"/>
          <p:nvPr/>
        </p:nvSpPr>
        <p:spPr>
          <a:xfrm>
            <a:off x="5821333" y="5144020"/>
            <a:ext cx="2800767" cy="276999"/>
          </a:xfrm>
          <a:prstGeom prst="rect">
            <a:avLst/>
          </a:prstGeom>
          <a:noFill/>
        </p:spPr>
        <p:txBody>
          <a:bodyPr wrap="none" rtlCol="0">
            <a:spAutoFit/>
          </a:bodyPr>
          <a:lstStyle/>
          <a:p>
            <a:r>
              <a:rPr lang="zh-CN" altLang="en-US" sz="1200" b="1" dirty="0">
                <a:latin typeface="Huawei Sans" panose="020C0503030203020204" pitchFamily="34" charset="0"/>
                <a:ea typeface="方正兰亭黑简体" panose="02000000000000000000" pitchFamily="2" charset="-122"/>
              </a:rPr>
              <a:t>未来：摩尔定律失效，寻求多方向突破</a:t>
            </a:r>
          </a:p>
        </p:txBody>
      </p:sp>
    </p:spTree>
    <p:extLst>
      <p:ext uri="{BB962C8B-B14F-4D97-AF65-F5344CB8AC3E}">
        <p14:creationId xmlns:p14="http://schemas.microsoft.com/office/powerpoint/2010/main" val="19222988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normAutofit fontScale="90000"/>
          </a:bodyPr>
          <a:lstStyle/>
          <a:p>
            <a:r>
              <a:rPr lang="zh-CN" altLang="en-US"/>
              <a:t>主流</a:t>
            </a:r>
            <a:r>
              <a:rPr lang="en-US" altLang="zh-CN"/>
              <a:t>CPU</a:t>
            </a:r>
            <a:r>
              <a:rPr lang="zh-CN" altLang="en-US"/>
              <a:t>发展路径</a:t>
            </a:r>
            <a:endParaRPr lang="zh-CN" altLang="en-US" dirty="0"/>
          </a:p>
        </p:txBody>
      </p:sp>
      <p:cxnSp>
        <p:nvCxnSpPr>
          <p:cNvPr id="7" name="直接箭头连接符 6"/>
          <p:cNvCxnSpPr/>
          <p:nvPr/>
        </p:nvCxnSpPr>
        <p:spPr bwMode="auto">
          <a:xfrm flipV="1">
            <a:off x="1096590" y="1716990"/>
            <a:ext cx="0" cy="3501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096590" y="5218656"/>
            <a:ext cx="7319726" cy="36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259733" y="5242809"/>
            <a:ext cx="81009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1050" dirty="0">
                <a:latin typeface="Huawei Sans" panose="020C0503030203020204" pitchFamily="34" charset="0"/>
                <a:ea typeface="方正兰亭黑简体" panose="02000000000000000000" pitchFamily="2" charset="-122"/>
              </a:rPr>
              <a:t>1970s</a:t>
            </a:r>
            <a:endParaRPr lang="zh-CN" altLang="en-US" sz="1050" dirty="0">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3344113" y="5248733"/>
            <a:ext cx="247691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1050" dirty="0">
                <a:latin typeface="Huawei Sans" panose="020C0503030203020204" pitchFamily="34" charset="0"/>
                <a:ea typeface="方正兰亭黑简体" panose="02000000000000000000" pitchFamily="2" charset="-122"/>
              </a:rPr>
              <a:t>1990s</a:t>
            </a:r>
          </a:p>
        </p:txBody>
      </p:sp>
      <p:sp>
        <p:nvSpPr>
          <p:cNvPr id="15" name="矩形 14"/>
          <p:cNvSpPr/>
          <p:nvPr/>
        </p:nvSpPr>
        <p:spPr bwMode="auto">
          <a:xfrm>
            <a:off x="2348648" y="5250377"/>
            <a:ext cx="81009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1050" dirty="0">
                <a:latin typeface="Huawei Sans" panose="020C0503030203020204" pitchFamily="34" charset="0"/>
                <a:ea typeface="方正兰亭黑简体" panose="02000000000000000000" pitchFamily="2" charset="-122"/>
              </a:rPr>
              <a:t>1980s</a:t>
            </a:r>
            <a:endParaRPr lang="zh-CN" altLang="en-US" sz="1050" dirty="0">
              <a:latin typeface="Huawei Sans" panose="020C0503030203020204" pitchFamily="34" charset="0"/>
              <a:ea typeface="方正兰亭黑简体" panose="02000000000000000000" pitchFamily="2" charset="-122"/>
            </a:endParaRPr>
          </a:p>
        </p:txBody>
      </p:sp>
      <p:sp>
        <p:nvSpPr>
          <p:cNvPr id="16" name="矩形 15"/>
          <p:cNvSpPr/>
          <p:nvPr/>
        </p:nvSpPr>
        <p:spPr bwMode="auto">
          <a:xfrm>
            <a:off x="5986174" y="5258584"/>
            <a:ext cx="1942465"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1050" dirty="0">
                <a:latin typeface="Huawei Sans" panose="020C0503030203020204" pitchFamily="34" charset="0"/>
                <a:ea typeface="方正兰亭黑简体" panose="02000000000000000000" pitchFamily="2" charset="-122"/>
              </a:rPr>
              <a:t>2000s</a:t>
            </a:r>
            <a:endParaRPr lang="zh-CN" altLang="en-US" sz="1050" dirty="0">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1332851" y="3208722"/>
            <a:ext cx="677079" cy="227737"/>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fontAlgn="t">
              <a:spcBef>
                <a:spcPct val="0"/>
              </a:spcBef>
              <a:spcAft>
                <a:spcPct val="0"/>
              </a:spcAft>
            </a:pPr>
            <a:r>
              <a:rPr lang="en-US" altLang="zh-CN" sz="900" dirty="0">
                <a:solidFill>
                  <a:schemeClr val="bg1"/>
                </a:solidFill>
                <a:latin typeface="Huawei Sans" panose="020C0503030203020204" pitchFamily="34" charset="0"/>
                <a:ea typeface="方正兰亭黑简体" panose="02000000000000000000" pitchFamily="2" charset="-122"/>
              </a:rPr>
              <a:t>IBM801</a:t>
            </a:r>
          </a:p>
          <a:p>
            <a:pPr algn="ctr" defTabSz="685800" fontAlgn="t">
              <a:spcBef>
                <a:spcPct val="0"/>
              </a:spcBef>
              <a:spcAft>
                <a:spcPct val="0"/>
              </a:spcAft>
            </a:pP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18" name="矩形 17"/>
          <p:cNvSpPr/>
          <p:nvPr/>
        </p:nvSpPr>
        <p:spPr bwMode="auto">
          <a:xfrm>
            <a:off x="6148054" y="2823765"/>
            <a:ext cx="648516"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POWER5</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2" name="矩形 21"/>
          <p:cNvSpPr/>
          <p:nvPr/>
        </p:nvSpPr>
        <p:spPr bwMode="auto">
          <a:xfrm>
            <a:off x="6975548" y="2826871"/>
            <a:ext cx="712709"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POWER6</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3" name="矩形 22"/>
          <p:cNvSpPr/>
          <p:nvPr/>
        </p:nvSpPr>
        <p:spPr bwMode="auto">
          <a:xfrm>
            <a:off x="4451907" y="2823766"/>
            <a:ext cx="693702"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POWER3</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4" name="矩形 23"/>
          <p:cNvSpPr/>
          <p:nvPr/>
        </p:nvSpPr>
        <p:spPr bwMode="auto">
          <a:xfrm>
            <a:off x="3684256" y="2820941"/>
            <a:ext cx="623012"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POWER2</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5" name="矩形 24"/>
          <p:cNvSpPr/>
          <p:nvPr/>
        </p:nvSpPr>
        <p:spPr bwMode="auto">
          <a:xfrm>
            <a:off x="3809933" y="3754551"/>
            <a:ext cx="820067"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 e100/e200</a:t>
            </a:r>
            <a:endParaRPr lang="zh-CN" altLang="en-US" sz="900" dirty="0">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3265420" y="4720206"/>
            <a:ext cx="716103"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ARM7</a:t>
            </a:r>
          </a:p>
        </p:txBody>
      </p:sp>
      <p:cxnSp>
        <p:nvCxnSpPr>
          <p:cNvPr id="30" name="直接连接符 29"/>
          <p:cNvCxnSpPr/>
          <p:nvPr/>
        </p:nvCxnSpPr>
        <p:spPr bwMode="auto">
          <a:xfrm>
            <a:off x="1096590" y="4570584"/>
            <a:ext cx="66967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096590" y="4003521"/>
            <a:ext cx="6723747"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096590" y="2707377"/>
            <a:ext cx="6794589" cy="2600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5878022" y="1756267"/>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545474" y="4777936"/>
            <a:ext cx="664380"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ARM</a:t>
            </a:r>
            <a:endParaRPr lang="zh-CN" altLang="en-US" sz="1050" dirty="0">
              <a:latin typeface="Huawei Sans" panose="020C0503030203020204" pitchFamily="34" charset="0"/>
              <a:ea typeface="方正兰亭黑简体" panose="02000000000000000000" pitchFamily="2" charset="-122"/>
            </a:endParaRPr>
          </a:p>
        </p:txBody>
      </p:sp>
      <p:sp>
        <p:nvSpPr>
          <p:cNvPr id="39" name="文本框 38"/>
          <p:cNvSpPr txBox="1"/>
          <p:nvPr/>
        </p:nvSpPr>
        <p:spPr bwMode="auto">
          <a:xfrm>
            <a:off x="596143" y="3011080"/>
            <a:ext cx="559552"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PPC</a:t>
            </a:r>
            <a:endParaRPr lang="zh-CN" altLang="en-US" sz="1050" dirty="0">
              <a:latin typeface="Huawei Sans" panose="020C0503030203020204" pitchFamily="34" charset="0"/>
              <a:ea typeface="方正兰亭黑简体" panose="02000000000000000000" pitchFamily="2" charset="-122"/>
            </a:endParaRPr>
          </a:p>
        </p:txBody>
      </p:sp>
      <p:sp>
        <p:nvSpPr>
          <p:cNvPr id="40" name="文本框 39"/>
          <p:cNvSpPr txBox="1"/>
          <p:nvPr/>
        </p:nvSpPr>
        <p:spPr bwMode="auto">
          <a:xfrm>
            <a:off x="545474" y="4063619"/>
            <a:ext cx="679122"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MIPS</a:t>
            </a:r>
            <a:endParaRPr lang="zh-CN" altLang="en-US" sz="1050" dirty="0">
              <a:latin typeface="Huawei Sans" panose="020C0503030203020204" pitchFamily="34" charset="0"/>
              <a:ea typeface="方正兰亭黑简体" panose="02000000000000000000" pitchFamily="2" charset="-122"/>
            </a:endParaRPr>
          </a:p>
        </p:txBody>
      </p:sp>
      <p:sp>
        <p:nvSpPr>
          <p:cNvPr id="41" name="文本框 40"/>
          <p:cNvSpPr txBox="1"/>
          <p:nvPr/>
        </p:nvSpPr>
        <p:spPr bwMode="auto">
          <a:xfrm>
            <a:off x="641774" y="2068555"/>
            <a:ext cx="508567"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Huawei Sans" panose="020C0503030203020204" pitchFamily="34" charset="0"/>
                <a:ea typeface="方正兰亭黑简体" panose="02000000000000000000" pitchFamily="2" charset="-122"/>
              </a:rPr>
              <a:t>X86</a:t>
            </a:r>
            <a:endParaRPr lang="zh-CN" altLang="en-US" sz="1050" dirty="0">
              <a:latin typeface="Huawei Sans" panose="020C0503030203020204" pitchFamily="34" charset="0"/>
              <a:ea typeface="方正兰亭黑简体" panose="02000000000000000000" pitchFamily="2" charset="-122"/>
            </a:endParaRPr>
          </a:p>
        </p:txBody>
      </p:sp>
      <p:sp>
        <p:nvSpPr>
          <p:cNvPr id="42" name="椭圆 41"/>
          <p:cNvSpPr/>
          <p:nvPr/>
        </p:nvSpPr>
        <p:spPr bwMode="auto">
          <a:xfrm>
            <a:off x="4082536" y="4720206"/>
            <a:ext cx="716103"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ARM9</a:t>
            </a:r>
          </a:p>
        </p:txBody>
      </p:sp>
      <p:sp>
        <p:nvSpPr>
          <p:cNvPr id="43" name="椭圆 42"/>
          <p:cNvSpPr/>
          <p:nvPr/>
        </p:nvSpPr>
        <p:spPr bwMode="auto">
          <a:xfrm>
            <a:off x="5839364" y="4708754"/>
            <a:ext cx="871931"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ARM11</a:t>
            </a:r>
            <a:endParaRPr lang="zh-CN" altLang="en-US" sz="900" dirty="0">
              <a:latin typeface="Huawei Sans" panose="020C0503030203020204" pitchFamily="34" charset="0"/>
              <a:ea typeface="方正兰亭黑简体" panose="02000000000000000000" pitchFamily="2" charset="-122"/>
            </a:endParaRPr>
          </a:p>
        </p:txBody>
      </p:sp>
      <p:sp>
        <p:nvSpPr>
          <p:cNvPr id="44" name="椭圆 43"/>
          <p:cNvSpPr/>
          <p:nvPr/>
        </p:nvSpPr>
        <p:spPr bwMode="auto">
          <a:xfrm>
            <a:off x="4890218" y="4720206"/>
            <a:ext cx="792076"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ARM10</a:t>
            </a:r>
            <a:endParaRPr lang="zh-CN" altLang="en-US" sz="900" dirty="0">
              <a:latin typeface="Huawei Sans" panose="020C0503030203020204" pitchFamily="34" charset="0"/>
              <a:ea typeface="方正兰亭黑简体" panose="02000000000000000000" pitchFamily="2" charset="-122"/>
            </a:endParaRPr>
          </a:p>
        </p:txBody>
      </p:sp>
      <p:sp>
        <p:nvSpPr>
          <p:cNvPr id="45" name="椭圆 44"/>
          <p:cNvSpPr/>
          <p:nvPr/>
        </p:nvSpPr>
        <p:spPr bwMode="auto">
          <a:xfrm>
            <a:off x="3258890" y="4171285"/>
            <a:ext cx="782643"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solidFill>
                  <a:schemeClr val="bg1"/>
                </a:solidFill>
                <a:latin typeface="Huawei Sans" panose="020C0503030203020204" pitchFamily="34" charset="0"/>
                <a:ea typeface="方正兰亭黑简体" panose="02000000000000000000" pitchFamily="2" charset="-122"/>
              </a:rPr>
              <a:t>MIPS3k</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47" name="椭圆 46"/>
          <p:cNvSpPr/>
          <p:nvPr/>
        </p:nvSpPr>
        <p:spPr bwMode="auto">
          <a:xfrm>
            <a:off x="5863032" y="4179270"/>
            <a:ext cx="890273"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MIPS10K</a:t>
            </a:r>
          </a:p>
        </p:txBody>
      </p:sp>
      <p:sp>
        <p:nvSpPr>
          <p:cNvPr id="48" name="椭圆 47"/>
          <p:cNvSpPr/>
          <p:nvPr/>
        </p:nvSpPr>
        <p:spPr bwMode="auto">
          <a:xfrm>
            <a:off x="4971540" y="4179414"/>
            <a:ext cx="820984"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MIPS5K</a:t>
            </a:r>
          </a:p>
        </p:txBody>
      </p:sp>
      <p:sp>
        <p:nvSpPr>
          <p:cNvPr id="49" name="椭圆 48"/>
          <p:cNvSpPr/>
          <p:nvPr/>
        </p:nvSpPr>
        <p:spPr bwMode="auto">
          <a:xfrm>
            <a:off x="4083017" y="4183336"/>
            <a:ext cx="835071"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solidFill>
                  <a:schemeClr val="bg1"/>
                </a:solidFill>
                <a:latin typeface="Huawei Sans" panose="020C0503030203020204" pitchFamily="34" charset="0"/>
                <a:ea typeface="方正兰亭黑简体" panose="02000000000000000000" pitchFamily="2" charset="-122"/>
              </a:rPr>
              <a:t>MIPS4K</a:t>
            </a:r>
          </a:p>
        </p:txBody>
      </p:sp>
      <p:sp>
        <p:nvSpPr>
          <p:cNvPr id="50" name="椭圆 49"/>
          <p:cNvSpPr/>
          <p:nvPr/>
        </p:nvSpPr>
        <p:spPr bwMode="auto">
          <a:xfrm>
            <a:off x="6899462" y="4181800"/>
            <a:ext cx="1203869"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MIPS32/64</a:t>
            </a:r>
          </a:p>
        </p:txBody>
      </p:sp>
      <p:sp>
        <p:nvSpPr>
          <p:cNvPr id="51" name="矩形 50"/>
          <p:cNvSpPr/>
          <p:nvPr/>
        </p:nvSpPr>
        <p:spPr bwMode="auto">
          <a:xfrm>
            <a:off x="4765300" y="3131668"/>
            <a:ext cx="836675"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PowerPC700</a:t>
            </a:r>
            <a:endParaRPr lang="zh-CN" altLang="en-US" sz="900" dirty="0">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3776385" y="3140180"/>
            <a:ext cx="898198"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PowerPC600</a:t>
            </a:r>
            <a:endParaRPr lang="zh-CN" altLang="en-US" sz="900" dirty="0">
              <a:latin typeface="Huawei Sans" panose="020C0503030203020204" pitchFamily="34" charset="0"/>
              <a:ea typeface="方正兰亭黑简体" panose="02000000000000000000" pitchFamily="2" charset="-122"/>
            </a:endParaRPr>
          </a:p>
        </p:txBody>
      </p:sp>
      <p:sp>
        <p:nvSpPr>
          <p:cNvPr id="54" name="矩形 53"/>
          <p:cNvSpPr/>
          <p:nvPr/>
        </p:nvSpPr>
        <p:spPr bwMode="auto">
          <a:xfrm>
            <a:off x="6765013" y="3141279"/>
            <a:ext cx="784349"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BE(cell)</a:t>
            </a:r>
            <a:endParaRPr lang="zh-CN" altLang="en-US" sz="900" dirty="0">
              <a:latin typeface="Huawei Sans" panose="020C0503030203020204" pitchFamily="34" charset="0"/>
              <a:ea typeface="方正兰亭黑简体" panose="02000000000000000000" pitchFamily="2" charset="-122"/>
            </a:endParaRPr>
          </a:p>
        </p:txBody>
      </p:sp>
      <p:sp>
        <p:nvSpPr>
          <p:cNvPr id="55" name="矩形 54"/>
          <p:cNvSpPr/>
          <p:nvPr/>
        </p:nvSpPr>
        <p:spPr bwMode="auto">
          <a:xfrm>
            <a:off x="4886575" y="3444265"/>
            <a:ext cx="610273"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MPC750</a:t>
            </a:r>
          </a:p>
        </p:txBody>
      </p:sp>
      <p:sp>
        <p:nvSpPr>
          <p:cNvPr id="38" name="圆角矩形 37"/>
          <p:cNvSpPr/>
          <p:nvPr/>
        </p:nvSpPr>
        <p:spPr bwMode="auto">
          <a:xfrm>
            <a:off x="1178955" y="1973134"/>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4004</a:t>
            </a:r>
            <a:endParaRPr lang="zh-CN" altLang="en-US" sz="900" dirty="0">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3952245" y="1973405"/>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486</a:t>
            </a:r>
            <a:endParaRPr lang="zh-CN" altLang="en-US" sz="900" dirty="0">
              <a:latin typeface="Huawei Sans" panose="020C0503030203020204" pitchFamily="34" charset="0"/>
              <a:ea typeface="方正兰亭黑简体" panose="02000000000000000000" pitchFamily="2" charset="-122"/>
            </a:endParaRPr>
          </a:p>
        </p:txBody>
      </p:sp>
      <p:sp>
        <p:nvSpPr>
          <p:cNvPr id="68" name="圆角矩形 67"/>
          <p:cNvSpPr/>
          <p:nvPr/>
        </p:nvSpPr>
        <p:spPr bwMode="auto">
          <a:xfrm>
            <a:off x="3404820" y="1978296"/>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386</a:t>
            </a:r>
            <a:endParaRPr lang="zh-CN" altLang="en-US" sz="900" dirty="0">
              <a:latin typeface="Huawei Sans" panose="020C0503030203020204" pitchFamily="34" charset="0"/>
              <a:ea typeface="方正兰亭黑简体" panose="02000000000000000000" pitchFamily="2" charset="-122"/>
            </a:endParaRPr>
          </a:p>
        </p:txBody>
      </p:sp>
      <p:sp>
        <p:nvSpPr>
          <p:cNvPr id="69" name="圆角矩形 68"/>
          <p:cNvSpPr/>
          <p:nvPr/>
        </p:nvSpPr>
        <p:spPr bwMode="auto">
          <a:xfrm>
            <a:off x="2298755" y="1974083"/>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8086</a:t>
            </a:r>
            <a:endParaRPr lang="zh-CN" altLang="en-US" sz="900" dirty="0">
              <a:latin typeface="Huawei Sans" panose="020C0503030203020204" pitchFamily="34" charset="0"/>
              <a:ea typeface="方正兰亭黑简体" panose="02000000000000000000" pitchFamily="2" charset="-122"/>
            </a:endParaRPr>
          </a:p>
        </p:txBody>
      </p:sp>
      <p:sp>
        <p:nvSpPr>
          <p:cNvPr id="71" name="圆角矩形 70"/>
          <p:cNvSpPr/>
          <p:nvPr/>
        </p:nvSpPr>
        <p:spPr bwMode="auto">
          <a:xfrm>
            <a:off x="1723244" y="1974083"/>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8008</a:t>
            </a:r>
            <a:endParaRPr lang="zh-CN" altLang="en-US" sz="900" dirty="0">
              <a:latin typeface="Huawei Sans" panose="020C0503030203020204" pitchFamily="34" charset="0"/>
              <a:ea typeface="方正兰亭黑简体" panose="02000000000000000000" pitchFamily="2" charset="-122"/>
            </a:endParaRPr>
          </a:p>
        </p:txBody>
      </p:sp>
      <p:sp>
        <p:nvSpPr>
          <p:cNvPr id="72" name="圆角矩形 71"/>
          <p:cNvSpPr/>
          <p:nvPr/>
        </p:nvSpPr>
        <p:spPr bwMode="auto">
          <a:xfrm>
            <a:off x="4488417" y="1973405"/>
            <a:ext cx="62795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err="1">
                <a:latin typeface="Huawei Sans" panose="020C0503030203020204" pitchFamily="34" charset="0"/>
                <a:ea typeface="方正兰亭黑简体" panose="02000000000000000000" pitchFamily="2" charset="-122"/>
              </a:rPr>
              <a:t>pentium</a:t>
            </a:r>
            <a:endParaRPr lang="zh-CN" altLang="en-US" sz="900" dirty="0">
              <a:latin typeface="Huawei Sans" panose="020C0503030203020204" pitchFamily="34" charset="0"/>
              <a:ea typeface="方正兰亭黑简体" panose="02000000000000000000" pitchFamily="2" charset="-122"/>
            </a:endParaRPr>
          </a:p>
        </p:txBody>
      </p:sp>
      <p:sp>
        <p:nvSpPr>
          <p:cNvPr id="73" name="圆角矩形 72"/>
          <p:cNvSpPr/>
          <p:nvPr/>
        </p:nvSpPr>
        <p:spPr bwMode="auto">
          <a:xfrm>
            <a:off x="5148396" y="1978296"/>
            <a:ext cx="69222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Huawei Sans" panose="020C0503030203020204" pitchFamily="34" charset="0"/>
                <a:ea typeface="方正兰亭黑简体" panose="02000000000000000000" pitchFamily="2" charset="-122"/>
              </a:rPr>
              <a:t>pentiumII</a:t>
            </a:r>
            <a:endParaRPr lang="zh-CN" altLang="en-US" sz="900" dirty="0">
              <a:latin typeface="Huawei Sans" panose="020C0503030203020204" pitchFamily="34" charset="0"/>
              <a:ea typeface="方正兰亭黑简体" panose="02000000000000000000" pitchFamily="2" charset="-122"/>
            </a:endParaRPr>
          </a:p>
        </p:txBody>
      </p:sp>
      <p:sp>
        <p:nvSpPr>
          <p:cNvPr id="74" name="圆角矩形 73"/>
          <p:cNvSpPr/>
          <p:nvPr/>
        </p:nvSpPr>
        <p:spPr bwMode="auto">
          <a:xfrm>
            <a:off x="6741795" y="1978296"/>
            <a:ext cx="834296"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Huawei Sans" panose="020C0503030203020204" pitchFamily="34" charset="0"/>
                <a:ea typeface="方正兰亭黑简体" panose="02000000000000000000" pitchFamily="2" charset="-122"/>
              </a:rPr>
              <a:t>pentiumIV</a:t>
            </a:r>
            <a:endParaRPr lang="en-US" altLang="zh-CN" sz="900" dirty="0">
              <a:latin typeface="Huawei Sans" panose="020C0503030203020204" pitchFamily="34" charset="0"/>
              <a:ea typeface="方正兰亭黑简体" panose="02000000000000000000" pitchFamily="2" charset="-122"/>
            </a:endParaRPr>
          </a:p>
        </p:txBody>
      </p:sp>
      <p:sp>
        <p:nvSpPr>
          <p:cNvPr id="75" name="圆角矩形 74"/>
          <p:cNvSpPr/>
          <p:nvPr/>
        </p:nvSpPr>
        <p:spPr bwMode="auto">
          <a:xfrm>
            <a:off x="5924075" y="1984235"/>
            <a:ext cx="78569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Huawei Sans" panose="020C0503030203020204" pitchFamily="34" charset="0"/>
                <a:ea typeface="方正兰亭黑简体" panose="02000000000000000000" pitchFamily="2" charset="-122"/>
              </a:rPr>
              <a:t>pentiumIII</a:t>
            </a:r>
            <a:endParaRPr lang="zh-CN" altLang="en-US" sz="900" dirty="0">
              <a:latin typeface="Huawei Sans" panose="020C0503030203020204" pitchFamily="34" charset="0"/>
              <a:ea typeface="方正兰亭黑简体" panose="02000000000000000000" pitchFamily="2" charset="-122"/>
            </a:endParaRPr>
          </a:p>
        </p:txBody>
      </p:sp>
      <p:sp>
        <p:nvSpPr>
          <p:cNvPr id="76" name="圆角矩形 75"/>
          <p:cNvSpPr/>
          <p:nvPr/>
        </p:nvSpPr>
        <p:spPr bwMode="auto">
          <a:xfrm>
            <a:off x="7608805" y="1978296"/>
            <a:ext cx="590930"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Core</a:t>
            </a:r>
          </a:p>
        </p:txBody>
      </p:sp>
      <p:sp>
        <p:nvSpPr>
          <p:cNvPr id="81" name="圆角矩形 80"/>
          <p:cNvSpPr/>
          <p:nvPr/>
        </p:nvSpPr>
        <p:spPr bwMode="auto">
          <a:xfrm>
            <a:off x="7151597" y="2340064"/>
            <a:ext cx="58904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K10</a:t>
            </a:r>
            <a:endParaRPr lang="zh-CN" altLang="en-US" sz="900" dirty="0">
              <a:latin typeface="Huawei Sans" panose="020C0503030203020204" pitchFamily="34" charset="0"/>
              <a:ea typeface="方正兰亭黑简体" panose="02000000000000000000" pitchFamily="2" charset="-122"/>
            </a:endParaRPr>
          </a:p>
        </p:txBody>
      </p:sp>
      <p:sp>
        <p:nvSpPr>
          <p:cNvPr id="82" name="圆角矩形 81"/>
          <p:cNvSpPr/>
          <p:nvPr/>
        </p:nvSpPr>
        <p:spPr bwMode="auto">
          <a:xfrm>
            <a:off x="6506531" y="2336344"/>
            <a:ext cx="566821"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K8</a:t>
            </a:r>
            <a:endParaRPr lang="zh-CN" altLang="en-US" sz="900" dirty="0">
              <a:latin typeface="Huawei Sans" panose="020C0503030203020204" pitchFamily="34" charset="0"/>
              <a:ea typeface="方正兰亭黑简体" panose="02000000000000000000" pitchFamily="2" charset="-122"/>
            </a:endParaRPr>
          </a:p>
        </p:txBody>
      </p:sp>
      <p:sp>
        <p:nvSpPr>
          <p:cNvPr id="83" name="圆角矩形 82"/>
          <p:cNvSpPr/>
          <p:nvPr/>
        </p:nvSpPr>
        <p:spPr bwMode="auto">
          <a:xfrm>
            <a:off x="5288364" y="2334230"/>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K6</a:t>
            </a:r>
            <a:endParaRPr lang="zh-CN" altLang="en-US" sz="900" dirty="0">
              <a:latin typeface="Huawei Sans" panose="020C0503030203020204" pitchFamily="34" charset="0"/>
              <a:ea typeface="方正兰亭黑简体" panose="02000000000000000000" pitchFamily="2" charset="-122"/>
            </a:endParaRPr>
          </a:p>
        </p:txBody>
      </p:sp>
      <p:sp>
        <p:nvSpPr>
          <p:cNvPr id="84" name="圆角矩形 83"/>
          <p:cNvSpPr/>
          <p:nvPr/>
        </p:nvSpPr>
        <p:spPr bwMode="auto">
          <a:xfrm>
            <a:off x="4709935" y="2331194"/>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K5</a:t>
            </a:r>
            <a:endParaRPr lang="zh-CN" altLang="en-US" sz="900" dirty="0">
              <a:latin typeface="Huawei Sans" panose="020C0503030203020204" pitchFamily="34" charset="0"/>
              <a:ea typeface="方正兰亭黑简体" panose="02000000000000000000" pitchFamily="2" charset="-122"/>
            </a:endParaRPr>
          </a:p>
        </p:txBody>
      </p:sp>
      <p:sp>
        <p:nvSpPr>
          <p:cNvPr id="85" name="圆角矩形 84"/>
          <p:cNvSpPr/>
          <p:nvPr/>
        </p:nvSpPr>
        <p:spPr bwMode="auto">
          <a:xfrm>
            <a:off x="4136105" y="2329420"/>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486</a:t>
            </a:r>
            <a:endParaRPr lang="zh-CN" altLang="en-US" sz="900" dirty="0">
              <a:latin typeface="Huawei Sans" panose="020C0503030203020204" pitchFamily="34" charset="0"/>
              <a:ea typeface="方正兰亭黑简体" panose="02000000000000000000" pitchFamily="2" charset="-122"/>
            </a:endParaRPr>
          </a:p>
        </p:txBody>
      </p:sp>
      <p:sp>
        <p:nvSpPr>
          <p:cNvPr id="86" name="圆角矩形 85"/>
          <p:cNvSpPr/>
          <p:nvPr/>
        </p:nvSpPr>
        <p:spPr bwMode="auto">
          <a:xfrm>
            <a:off x="3583405" y="2325122"/>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386</a:t>
            </a:r>
            <a:endParaRPr lang="zh-CN" altLang="en-US" sz="900" dirty="0">
              <a:latin typeface="Huawei Sans" panose="020C0503030203020204" pitchFamily="34" charset="0"/>
              <a:ea typeface="方正兰亭黑简体" panose="02000000000000000000" pitchFamily="2" charset="-122"/>
            </a:endParaRPr>
          </a:p>
        </p:txBody>
      </p:sp>
      <p:sp>
        <p:nvSpPr>
          <p:cNvPr id="87" name="圆角矩形 86"/>
          <p:cNvSpPr/>
          <p:nvPr/>
        </p:nvSpPr>
        <p:spPr bwMode="auto">
          <a:xfrm>
            <a:off x="5948566" y="2335136"/>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K7</a:t>
            </a:r>
            <a:endParaRPr lang="zh-CN" altLang="en-US" sz="900" dirty="0">
              <a:latin typeface="Huawei Sans" panose="020C0503030203020204" pitchFamily="34" charset="0"/>
              <a:ea typeface="方正兰亭黑简体" panose="02000000000000000000" pitchFamily="2" charset="-122"/>
            </a:endParaRPr>
          </a:p>
        </p:txBody>
      </p:sp>
      <p:cxnSp>
        <p:nvCxnSpPr>
          <p:cNvPr id="37" name="直接连接符 36"/>
          <p:cNvCxnSpPr/>
          <p:nvPr/>
        </p:nvCxnSpPr>
        <p:spPr bwMode="auto">
          <a:xfrm flipV="1">
            <a:off x="3249109" y="1756267"/>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2274630" y="1756267"/>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1830462" y="2334016"/>
            <a:ext cx="936587" cy="267770"/>
          </a:xfrm>
          <a:prstGeom prst="rect">
            <a:avLst/>
          </a:prstGeom>
        </p:spPr>
      </p:pic>
      <p:pic>
        <p:nvPicPr>
          <p:cNvPr id="35846" name="图片 35845"/>
          <p:cNvPicPr>
            <a:picLocks noChangeAspect="1"/>
          </p:cNvPicPr>
          <p:nvPr/>
        </p:nvPicPr>
        <p:blipFill>
          <a:blip r:embed="rId4"/>
          <a:stretch>
            <a:fillRect/>
          </a:stretch>
        </p:blipFill>
        <p:spPr>
          <a:xfrm>
            <a:off x="1141132" y="2751200"/>
            <a:ext cx="956903" cy="367639"/>
          </a:xfrm>
          <a:prstGeom prst="rect">
            <a:avLst/>
          </a:prstGeom>
        </p:spPr>
      </p:pic>
      <p:pic>
        <p:nvPicPr>
          <p:cNvPr id="35847" name="图片 35846"/>
          <p:cNvPicPr>
            <a:picLocks noChangeAspect="1"/>
          </p:cNvPicPr>
          <p:nvPr/>
        </p:nvPicPr>
        <p:blipFill>
          <a:blip r:embed="rId5"/>
          <a:stretch>
            <a:fillRect/>
          </a:stretch>
        </p:blipFill>
        <p:spPr>
          <a:xfrm>
            <a:off x="2100420" y="3579574"/>
            <a:ext cx="1534333" cy="369446"/>
          </a:xfrm>
          <a:prstGeom prst="rect">
            <a:avLst/>
          </a:prstGeom>
        </p:spPr>
      </p:pic>
      <p:sp>
        <p:nvSpPr>
          <p:cNvPr id="80" name="圆角矩形 79"/>
          <p:cNvSpPr/>
          <p:nvPr/>
        </p:nvSpPr>
        <p:spPr bwMode="auto">
          <a:xfrm>
            <a:off x="3041188" y="2324711"/>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286</a:t>
            </a:r>
            <a:endParaRPr lang="zh-CN" altLang="en-US" sz="900" dirty="0">
              <a:latin typeface="Huawei Sans" panose="020C0503030203020204" pitchFamily="34" charset="0"/>
              <a:ea typeface="方正兰亭黑简体" panose="02000000000000000000" pitchFamily="2" charset="-122"/>
            </a:endParaRPr>
          </a:p>
        </p:txBody>
      </p:sp>
      <p:sp>
        <p:nvSpPr>
          <p:cNvPr id="56" name="矩形 55"/>
          <p:cNvSpPr/>
          <p:nvPr/>
        </p:nvSpPr>
        <p:spPr bwMode="auto">
          <a:xfrm>
            <a:off x="5557918" y="3760831"/>
            <a:ext cx="750250"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e300/e500</a:t>
            </a:r>
            <a:endParaRPr lang="zh-CN" altLang="en-US" sz="900" dirty="0">
              <a:latin typeface="Huawei Sans" panose="020C0503030203020204" pitchFamily="34" charset="0"/>
              <a:ea typeface="方正兰亭黑简体" panose="02000000000000000000" pitchFamily="2" charset="-122"/>
            </a:endParaRPr>
          </a:p>
        </p:txBody>
      </p:sp>
      <p:sp>
        <p:nvSpPr>
          <p:cNvPr id="19" name="矩形 18"/>
          <p:cNvSpPr/>
          <p:nvPr/>
        </p:nvSpPr>
        <p:spPr bwMode="auto">
          <a:xfrm>
            <a:off x="5557918" y="3444264"/>
            <a:ext cx="750250"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MPC7400</a:t>
            </a:r>
          </a:p>
        </p:txBody>
      </p:sp>
      <p:sp>
        <p:nvSpPr>
          <p:cNvPr id="57" name="矩形 56"/>
          <p:cNvSpPr/>
          <p:nvPr/>
        </p:nvSpPr>
        <p:spPr bwMode="auto">
          <a:xfrm>
            <a:off x="6487681" y="3760163"/>
            <a:ext cx="493895"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 e600</a:t>
            </a:r>
            <a:endParaRPr lang="zh-CN" altLang="en-US" sz="900" dirty="0">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7178995" y="3760163"/>
            <a:ext cx="493895"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err="1">
                <a:latin typeface="Huawei Sans" panose="020C0503030203020204" pitchFamily="34" charset="0"/>
                <a:ea typeface="方正兰亭黑简体" panose="02000000000000000000" pitchFamily="2" charset="-122"/>
              </a:rPr>
              <a:t>Pxxxx</a:t>
            </a:r>
            <a:endParaRPr lang="en-US" altLang="zh-CN" sz="900" dirty="0">
              <a:latin typeface="Huawei Sans" panose="020C0503030203020204" pitchFamily="34" charset="0"/>
              <a:ea typeface="方正兰亭黑简体" panose="02000000000000000000" pitchFamily="2" charset="-122"/>
            </a:endParaRPr>
          </a:p>
        </p:txBody>
      </p:sp>
      <p:sp>
        <p:nvSpPr>
          <p:cNvPr id="53" name="矩形 52"/>
          <p:cNvSpPr/>
          <p:nvPr/>
        </p:nvSpPr>
        <p:spPr bwMode="auto">
          <a:xfrm>
            <a:off x="5723672" y="3135981"/>
            <a:ext cx="926675"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Huawei Sans" panose="020C0503030203020204" pitchFamily="34" charset="0"/>
                <a:ea typeface="方正兰亭黑简体" panose="02000000000000000000" pitchFamily="2" charset="-122"/>
              </a:rPr>
              <a:t>PowerPC9xx</a:t>
            </a:r>
            <a:endParaRPr lang="zh-CN" altLang="en-US" sz="900" dirty="0">
              <a:latin typeface="Huawei Sans" panose="020C0503030203020204" pitchFamily="34" charset="0"/>
              <a:ea typeface="方正兰亭黑简体" panose="02000000000000000000" pitchFamily="2" charset="-122"/>
            </a:endParaRPr>
          </a:p>
        </p:txBody>
      </p:sp>
      <p:sp>
        <p:nvSpPr>
          <p:cNvPr id="20" name="矩形 19"/>
          <p:cNvSpPr/>
          <p:nvPr/>
        </p:nvSpPr>
        <p:spPr bwMode="auto">
          <a:xfrm>
            <a:off x="5312533" y="2822558"/>
            <a:ext cx="690261"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Huawei Sans" panose="020C0503030203020204" pitchFamily="34" charset="0"/>
                <a:ea typeface="方正兰亭黑简体" panose="02000000000000000000" pitchFamily="2" charset="-122"/>
              </a:rPr>
              <a:t>POWER4</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70" name="圆角矩形 69"/>
          <p:cNvSpPr/>
          <p:nvPr/>
        </p:nvSpPr>
        <p:spPr bwMode="auto">
          <a:xfrm>
            <a:off x="2845592" y="1973405"/>
            <a:ext cx="506766"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latin typeface="Huawei Sans" panose="020C0503030203020204" pitchFamily="34" charset="0"/>
                <a:ea typeface="方正兰亭黑简体" panose="02000000000000000000" pitchFamily="2" charset="-122"/>
              </a:rPr>
              <a:t>80286</a:t>
            </a:r>
            <a:endParaRPr lang="zh-CN" altLang="en-US" sz="900" dirty="0">
              <a:latin typeface="Huawei Sans" panose="020C0503030203020204" pitchFamily="34" charset="0"/>
              <a:ea typeface="方正兰亭黑简体" panose="02000000000000000000" pitchFamily="2" charset="-122"/>
            </a:endParaRPr>
          </a:p>
        </p:txBody>
      </p:sp>
      <p:sp>
        <p:nvSpPr>
          <p:cNvPr id="21" name="矩形 20"/>
          <p:cNvSpPr/>
          <p:nvPr/>
        </p:nvSpPr>
        <p:spPr bwMode="auto">
          <a:xfrm>
            <a:off x="2887882" y="2825008"/>
            <a:ext cx="650738"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spcBef>
                <a:spcPct val="0"/>
              </a:spcBef>
              <a:spcAft>
                <a:spcPct val="0"/>
              </a:spcAft>
            </a:pPr>
            <a:r>
              <a:rPr lang="en-US" altLang="zh-CN" sz="900" dirty="0">
                <a:solidFill>
                  <a:schemeClr val="bg1"/>
                </a:solidFill>
                <a:latin typeface="Huawei Sans" panose="020C0503030203020204" pitchFamily="34" charset="0"/>
                <a:ea typeface="方正兰亭黑简体" panose="02000000000000000000" pitchFamily="2" charset="-122"/>
              </a:rPr>
              <a:t>POWER1</a:t>
            </a:r>
            <a:endParaRPr lang="zh-CN" altLang="en-US" sz="900" dirty="0">
              <a:solidFill>
                <a:schemeClr val="bg1"/>
              </a:solidFill>
              <a:latin typeface="Huawei Sans" panose="020C0503030203020204" pitchFamily="34" charset="0"/>
              <a:ea typeface="方正兰亭黑简体" panose="02000000000000000000" pitchFamily="2" charset="-122"/>
            </a:endParaRPr>
          </a:p>
        </p:txBody>
      </p:sp>
      <p:sp>
        <p:nvSpPr>
          <p:cNvPr id="2" name="文本框 1"/>
          <p:cNvSpPr txBox="1"/>
          <p:nvPr/>
        </p:nvSpPr>
        <p:spPr bwMode="auto">
          <a:xfrm>
            <a:off x="1202142" y="1716991"/>
            <a:ext cx="412041"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en-US" altLang="zh-CN" sz="1200" dirty="0">
                <a:latin typeface="Huawei Sans" panose="020C0503030203020204" pitchFamily="34" charset="0"/>
                <a:ea typeface="方正兰亭黑简体" panose="02000000000000000000" pitchFamily="2" charset="-122"/>
              </a:rPr>
              <a:t>Intel</a:t>
            </a:r>
            <a:endParaRPr lang="zh-CN" altLang="en-US" sz="12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27238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normAutofit fontScale="90000"/>
          </a:bodyPr>
          <a:lstStyle/>
          <a:p>
            <a:r>
              <a:rPr lang="en-US" altLang="zh-CN"/>
              <a:t>ARM</a:t>
            </a:r>
            <a:r>
              <a:rPr lang="zh-CN" altLang="en-US"/>
              <a:t>提供更多计算核心</a:t>
            </a:r>
            <a:endParaRPr lang="zh-CN" altLang="en-US" dirty="0"/>
          </a:p>
        </p:txBody>
      </p:sp>
      <p:sp>
        <p:nvSpPr>
          <p:cNvPr id="13" name="文本占位符 12"/>
          <p:cNvSpPr>
            <a:spLocks noGrp="1"/>
          </p:cNvSpPr>
          <p:nvPr>
            <p:ph type="body" sz="quarter" idx="10"/>
          </p:nvPr>
        </p:nvSpPr>
        <p:spPr/>
        <p:txBody>
          <a:bodyPr/>
          <a:lstStyle/>
          <a:p>
            <a:r>
              <a:rPr lang="zh-CN" altLang="en-US"/>
              <a:t>工艺、主频遇到瓶颈后，开始通过增加核数的方式来提升性能；</a:t>
            </a:r>
            <a:endParaRPr lang="en-US" altLang="zh-CN"/>
          </a:p>
          <a:p>
            <a:r>
              <a:rPr lang="zh-CN" altLang="en-US"/>
              <a:t>芯片的物理尺寸有限制，不能无限制的增加；</a:t>
            </a:r>
            <a:endParaRPr lang="en-US" altLang="zh-CN"/>
          </a:p>
          <a:p>
            <a:r>
              <a:rPr lang="en-US" altLang="zh-CN"/>
              <a:t>ARM</a:t>
            </a:r>
            <a:r>
              <a:rPr lang="zh-CN" altLang="en-US"/>
              <a:t>的众核横向扩展空间优势明显。</a:t>
            </a:r>
            <a:endParaRPr lang="zh-CN" altLang="en-US" dirty="0"/>
          </a:p>
        </p:txBody>
      </p:sp>
      <p:grpSp>
        <p:nvGrpSpPr>
          <p:cNvPr id="8" name="Group 7"/>
          <p:cNvGrpSpPr/>
          <p:nvPr/>
        </p:nvGrpSpPr>
        <p:grpSpPr>
          <a:xfrm>
            <a:off x="5082390" y="3747538"/>
            <a:ext cx="3411070" cy="862913"/>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Huawei Sans" panose="020C0503030203020204" pitchFamily="34" charset="0"/>
                  <a:ea typeface="方正兰亭黑简体" panose="02000000000000000000" pitchFamily="2" charset="-122"/>
                </a:endParaRPr>
              </a:p>
            </p:txBody>
          </p:sp>
        </p:grpSp>
        <p:sp>
          <p:nvSpPr>
            <p:cNvPr id="61" name="TextBox 60"/>
            <p:cNvSpPr txBox="1"/>
            <p:nvPr/>
          </p:nvSpPr>
          <p:spPr>
            <a:xfrm>
              <a:off x="920749" y="4521612"/>
              <a:ext cx="932229" cy="424362"/>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Lucida Sans" charset="0"/>
                </a:rPr>
                <a:t>单核</a:t>
              </a:r>
              <a:endParaRPr lang="en-US" sz="1200" dirty="0">
                <a:latin typeface="Huawei Sans" panose="020C0503030203020204" pitchFamily="34" charset="0"/>
                <a:ea typeface="方正兰亭黑简体" panose="02000000000000000000"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424362"/>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Lucida Sans" charset="0"/>
                </a:rPr>
                <a:t>多核</a:t>
              </a:r>
              <a:endParaRPr lang="en-US" sz="1200" dirty="0">
                <a:latin typeface="Huawei Sans" panose="020C0503030203020204" pitchFamily="34" charset="0"/>
                <a:ea typeface="方正兰亭黑简体" panose="02000000000000000000" pitchFamily="2" charset="-122"/>
                <a:cs typeface="Lucida Sans" charset="0"/>
              </a:endParaRPr>
            </a:p>
          </p:txBody>
        </p:sp>
        <p:sp>
          <p:nvSpPr>
            <p:cNvPr id="170" name="TextBox 169"/>
            <p:cNvSpPr txBox="1"/>
            <p:nvPr/>
          </p:nvSpPr>
          <p:spPr>
            <a:xfrm>
              <a:off x="5309205" y="4521612"/>
              <a:ext cx="932229" cy="424362"/>
            </a:xfrm>
            <a:prstGeom prst="rect">
              <a:avLst/>
            </a:prstGeom>
            <a:noFill/>
          </p:spPr>
          <p:txBody>
            <a:bodyPr wrap="square" rtlCol="0">
              <a:spAutoFit/>
            </a:bodyPr>
            <a:lstStyle/>
            <a:p>
              <a:pPr algn="ctr"/>
              <a:r>
                <a:rPr lang="zh-CN" altLang="en-US" sz="1200" dirty="0">
                  <a:latin typeface="Huawei Sans" panose="020C0503030203020204" pitchFamily="34" charset="0"/>
                  <a:ea typeface="方正兰亭黑简体" panose="02000000000000000000" pitchFamily="2" charset="-122"/>
                  <a:cs typeface="Lucida Sans" charset="0"/>
                </a:rPr>
                <a:t>众核</a:t>
              </a:r>
              <a:endParaRPr lang="en-US" sz="1200" dirty="0">
                <a:latin typeface="Huawei Sans" panose="020C0503030203020204" pitchFamily="34" charset="0"/>
                <a:ea typeface="方正兰亭黑简体" panose="02000000000000000000" pitchFamily="2" charset="-122"/>
                <a:cs typeface="Lucida Sans" charset="0"/>
              </a:endParaRPr>
            </a:p>
          </p:txBody>
        </p:sp>
      </p:grpSp>
      <p:grpSp>
        <p:nvGrpSpPr>
          <p:cNvPr id="15" name="组合 14"/>
          <p:cNvGrpSpPr/>
          <p:nvPr/>
        </p:nvGrpSpPr>
        <p:grpSpPr>
          <a:xfrm>
            <a:off x="796435" y="3256770"/>
            <a:ext cx="4167662" cy="2199002"/>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26207" y="3652921"/>
              <a:ext cx="1026171" cy="386403"/>
            </a:xfrm>
            <a:prstGeom prst="rect">
              <a:avLst/>
            </a:prstGeom>
            <a:noFill/>
          </p:spPr>
          <p:txBody>
            <a:bodyPr wrap="none" rtlCol="0">
              <a:spAutoFit/>
            </a:bodyPr>
            <a:lstStyle/>
            <a:p>
              <a:pPr algn="ctr"/>
              <a:r>
                <a:rPr lang="zh-CN" altLang="en-US" sz="900" b="1" dirty="0">
                  <a:latin typeface="Huawei Sans" panose="020C0503030203020204" pitchFamily="34" charset="0"/>
                  <a:ea typeface="方正兰亭黑简体" panose="02000000000000000000" pitchFamily="2" charset="-122"/>
                </a:rPr>
                <a:t>单个</a:t>
              </a:r>
              <a:r>
                <a:rPr lang="en-US" altLang="zh-CN" sz="900" b="1" dirty="0">
                  <a:latin typeface="Huawei Sans" panose="020C0503030203020204" pitchFamily="34" charset="0"/>
                  <a:ea typeface="方正兰亭黑简体" panose="02000000000000000000" pitchFamily="2" charset="-122"/>
                </a:rPr>
                <a:t>ARM</a:t>
              </a:r>
              <a:r>
                <a:rPr lang="zh-CN" altLang="en-US" sz="900" b="1" dirty="0">
                  <a:latin typeface="Huawei Sans" panose="020C0503030203020204" pitchFamily="34" charset="0"/>
                  <a:ea typeface="方正兰亭黑简体" panose="02000000000000000000" pitchFamily="2" charset="-122"/>
                </a:rPr>
                <a:t>核面积</a:t>
              </a:r>
              <a:endParaRPr lang="en-US" altLang="zh-CN" sz="900" b="1" dirty="0">
                <a:latin typeface="Huawei Sans" panose="020C0503030203020204" pitchFamily="34" charset="0"/>
                <a:ea typeface="方正兰亭黑简体" panose="02000000000000000000" pitchFamily="2" charset="-122"/>
              </a:endParaRPr>
            </a:p>
            <a:p>
              <a:pPr algn="ctr"/>
              <a:r>
                <a:rPr lang="en-US" altLang="zh-CN" sz="900" b="1" dirty="0">
                  <a:latin typeface="Huawei Sans" panose="020C0503030203020204" pitchFamily="34" charset="0"/>
                  <a:ea typeface="方正兰亭黑简体" panose="02000000000000000000" pitchFamily="2" charset="-122"/>
                </a:rPr>
                <a:t>~1.15mm</a:t>
              </a:r>
              <a:r>
                <a:rPr lang="en-US" altLang="zh-CN" sz="900" b="1" baseline="30000" dirty="0">
                  <a:latin typeface="Huawei Sans" panose="020C0503030203020204" pitchFamily="34" charset="0"/>
                  <a:ea typeface="方正兰亭黑简体" panose="02000000000000000000" pitchFamily="2" charset="-122"/>
                </a:rPr>
                <a:t>2</a:t>
              </a:r>
              <a:endParaRPr lang="zh-CN" altLang="en-US" sz="900" b="1" baseline="30000" dirty="0">
                <a:latin typeface="Huawei Sans" panose="020C0503030203020204" pitchFamily="34" charset="0"/>
                <a:ea typeface="方正兰亭黑简体" panose="02000000000000000000" pitchFamily="2" charset="-122"/>
              </a:endParaRPr>
            </a:p>
          </p:txBody>
        </p:sp>
        <p:sp>
          <p:nvSpPr>
            <p:cNvPr id="177" name="TextBox 176"/>
            <p:cNvSpPr txBox="1"/>
            <p:nvPr/>
          </p:nvSpPr>
          <p:spPr>
            <a:xfrm>
              <a:off x="7952510" y="2372877"/>
              <a:ext cx="1332147" cy="386403"/>
            </a:xfrm>
            <a:prstGeom prst="rect">
              <a:avLst/>
            </a:prstGeom>
            <a:noFill/>
          </p:spPr>
          <p:txBody>
            <a:bodyPr wrap="square" rtlCol="0">
              <a:spAutoFit/>
            </a:bodyPr>
            <a:lstStyle/>
            <a:p>
              <a:pPr algn="ctr"/>
              <a:r>
                <a:rPr lang="zh-CN" altLang="en-US" sz="900" b="1" dirty="0">
                  <a:latin typeface="Huawei Sans" panose="020C0503030203020204" pitchFamily="34" charset="0"/>
                  <a:ea typeface="方正兰亭黑简体" panose="02000000000000000000" pitchFamily="2" charset="-122"/>
                </a:rPr>
                <a:t>单个</a:t>
              </a:r>
              <a:r>
                <a:rPr lang="en-US" altLang="zh-CN" sz="900" b="1" dirty="0">
                  <a:latin typeface="Huawei Sans" panose="020C0503030203020204" pitchFamily="34" charset="0"/>
                  <a:ea typeface="方正兰亭黑简体" panose="02000000000000000000" pitchFamily="2" charset="-122"/>
                </a:rPr>
                <a:t>X86</a:t>
              </a:r>
              <a:r>
                <a:rPr lang="zh-CN" altLang="en-US" sz="900" b="1" dirty="0">
                  <a:latin typeface="Huawei Sans" panose="020C0503030203020204" pitchFamily="34" charset="0"/>
                  <a:ea typeface="方正兰亭黑简体" panose="02000000000000000000" pitchFamily="2" charset="-122"/>
                </a:rPr>
                <a:t>核面积</a:t>
              </a:r>
              <a:endParaRPr lang="en-US" altLang="zh-CN" sz="900" b="1" dirty="0">
                <a:latin typeface="Huawei Sans" panose="020C0503030203020204" pitchFamily="34" charset="0"/>
                <a:ea typeface="方正兰亭黑简体" panose="02000000000000000000" pitchFamily="2" charset="-122"/>
              </a:endParaRPr>
            </a:p>
            <a:p>
              <a:pPr algn="ctr"/>
              <a:r>
                <a:rPr lang="en-US" altLang="zh-CN" sz="900" b="1" dirty="0">
                  <a:latin typeface="Huawei Sans" panose="020C0503030203020204" pitchFamily="34" charset="0"/>
                  <a:ea typeface="方正兰亭黑简体" panose="02000000000000000000" pitchFamily="2" charset="-122"/>
                </a:rPr>
                <a:t>~8mm</a:t>
              </a:r>
              <a:r>
                <a:rPr lang="en-US" altLang="zh-CN" sz="900" b="1" baseline="30000" dirty="0">
                  <a:latin typeface="Huawei Sans" panose="020C0503030203020204" pitchFamily="34" charset="0"/>
                  <a:ea typeface="方正兰亭黑简体" panose="02000000000000000000" pitchFamily="2" charset="-122"/>
                </a:rPr>
                <a:t>2</a:t>
              </a:r>
              <a:endParaRPr lang="zh-CN" altLang="en-US" sz="900" b="1" baseline="300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384772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normAutofit fontScale="90000"/>
          </a:bodyPr>
          <a:lstStyle/>
          <a:p>
            <a:r>
              <a:rPr lang="en-US" altLang="zh-CN"/>
              <a:t>ARM</a:t>
            </a:r>
            <a:r>
              <a:rPr lang="zh-CN" altLang="en-US"/>
              <a:t>服务器级别处理器一览</a:t>
            </a:r>
            <a:endParaRPr lang="zh-CN" altLang="en-US" dirty="0"/>
          </a:p>
        </p:txBody>
      </p:sp>
      <p:grpSp>
        <p:nvGrpSpPr>
          <p:cNvPr id="3" name="组合 2"/>
          <p:cNvGrpSpPr/>
          <p:nvPr/>
        </p:nvGrpSpPr>
        <p:grpSpPr>
          <a:xfrm>
            <a:off x="743580" y="1679131"/>
            <a:ext cx="7973404" cy="3783847"/>
            <a:chOff x="603611" y="1395442"/>
            <a:chExt cx="11803808" cy="4837178"/>
          </a:xfrm>
        </p:grpSpPr>
        <p:sp>
          <p:nvSpPr>
            <p:cNvPr id="36" name="矩形 56"/>
            <p:cNvSpPr/>
            <p:nvPr/>
          </p:nvSpPr>
          <p:spPr bwMode="auto">
            <a:xfrm>
              <a:off x="2073179" y="1503630"/>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Hi1612</a:t>
              </a:r>
              <a:endParaRPr lang="zh-CN" altLang="en-US"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TextBox 46"/>
            <p:cNvSpPr txBox="1"/>
            <p:nvPr/>
          </p:nvSpPr>
          <p:spPr>
            <a:xfrm>
              <a:off x="3290385" y="1401788"/>
              <a:ext cx="1967066"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32C, 2.1GHz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 name="TextBox 46"/>
            <p:cNvSpPr txBox="1"/>
            <p:nvPr/>
          </p:nvSpPr>
          <p:spPr>
            <a:xfrm>
              <a:off x="6493928" y="1395442"/>
              <a:ext cx="1883175"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32C,2.4GHz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2" name="矩形 64"/>
            <p:cNvSpPr/>
            <p:nvPr/>
          </p:nvSpPr>
          <p:spPr bwMode="auto">
            <a:xfrm>
              <a:off x="2243305" y="2492263"/>
              <a:ext cx="1728192" cy="378764"/>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a:t>
              </a:r>
              <a:endParaRPr lang="zh-CN" altLang="en-US"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3" name="TextBox 46"/>
            <p:cNvSpPr txBox="1"/>
            <p:nvPr/>
          </p:nvSpPr>
          <p:spPr>
            <a:xfrm>
              <a:off x="3971498" y="2407226"/>
              <a:ext cx="1600647"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48C,2.5GHz </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4" name="矩形 66"/>
            <p:cNvSpPr/>
            <p:nvPr/>
          </p:nvSpPr>
          <p:spPr bwMode="auto">
            <a:xfrm>
              <a:off x="6010507" y="2513361"/>
              <a:ext cx="1859172" cy="446129"/>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Thunder-X2</a:t>
              </a:r>
              <a:endParaRPr lang="zh-CN" altLang="en-US"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5" name="TextBox 46"/>
            <p:cNvSpPr txBox="1"/>
            <p:nvPr/>
          </p:nvSpPr>
          <p:spPr>
            <a:xfrm>
              <a:off x="7918552" y="2430745"/>
              <a:ext cx="2696295"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32-54C,3.0GHz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矩形 74"/>
            <p:cNvSpPr/>
            <p:nvPr/>
          </p:nvSpPr>
          <p:spPr bwMode="auto">
            <a:xfrm>
              <a:off x="6510093" y="3710879"/>
              <a:ext cx="1260079" cy="385377"/>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2400</a:t>
              </a:r>
              <a:endParaRPr lang="zh-CN" altLang="en-US"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 name="TextBox 52"/>
            <p:cNvSpPr txBox="1"/>
            <p:nvPr/>
          </p:nvSpPr>
          <p:spPr>
            <a:xfrm>
              <a:off x="7770171" y="3618101"/>
              <a:ext cx="3142459"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48Cores,2.2-2.6GHz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5" name="TextBox 46"/>
            <p:cNvSpPr txBox="1"/>
            <p:nvPr/>
          </p:nvSpPr>
          <p:spPr>
            <a:xfrm>
              <a:off x="9724460" y="1424231"/>
              <a:ext cx="2472174"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48C,3.0GHz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7nm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8" name="直接连接符 89"/>
            <p:cNvCxnSpPr/>
            <p:nvPr/>
          </p:nvCxnSpPr>
          <p:spPr bwMode="auto">
            <a:xfrm>
              <a:off x="603611" y="2290239"/>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9" name="直接连接符 90"/>
            <p:cNvCxnSpPr/>
            <p:nvPr/>
          </p:nvCxnSpPr>
          <p:spPr bwMode="auto">
            <a:xfrm>
              <a:off x="603834" y="3192873"/>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直接连接符 93"/>
            <p:cNvCxnSpPr/>
            <p:nvPr/>
          </p:nvCxnSpPr>
          <p:spPr bwMode="auto">
            <a:xfrm>
              <a:off x="603834" y="4495800"/>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10313400" y="4643299"/>
              <a:ext cx="2094019"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32C, 3.3GHz 16nm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 name="矩形 96"/>
            <p:cNvSpPr/>
            <p:nvPr/>
          </p:nvSpPr>
          <p:spPr bwMode="auto">
            <a:xfrm>
              <a:off x="8681219" y="4755149"/>
              <a:ext cx="1632181" cy="38404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X-Gene3</a:t>
              </a:r>
              <a:endParaRPr lang="zh-CN" altLang="en-US"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65" name="直接连接符 97"/>
            <p:cNvCxnSpPr/>
            <p:nvPr/>
          </p:nvCxnSpPr>
          <p:spPr bwMode="auto">
            <a:xfrm>
              <a:off x="627526" y="5394165"/>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连接符 100"/>
            <p:cNvCxnSpPr/>
            <p:nvPr/>
          </p:nvCxnSpPr>
          <p:spPr bwMode="auto">
            <a:xfrm>
              <a:off x="603834" y="6232620"/>
              <a:ext cx="11329260"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9426787" y="5481753"/>
              <a:ext cx="2506307"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64Cores,2.3GHz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9" name="矩形 102"/>
            <p:cNvSpPr/>
            <p:nvPr/>
          </p:nvSpPr>
          <p:spPr bwMode="auto">
            <a:xfrm>
              <a:off x="7929888" y="5570752"/>
              <a:ext cx="1469112"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FT2000+</a:t>
              </a:r>
              <a:endParaRPr lang="zh-CN" altLang="en-US"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75" name="Picture 30" descr="https://upload.wikimedia.org/wikipedia/en/7/7b/Hisilicon_logo.png"/>
            <p:cNvPicPr>
              <a:picLocks noChangeAspect="1" noChangeArrowheads="1"/>
            </p:cNvPicPr>
            <p:nvPr/>
          </p:nvPicPr>
          <p:blipFill>
            <a:blip r:embed="rId3" cstate="print"/>
            <a:srcRect/>
            <a:stretch>
              <a:fillRect/>
            </a:stretch>
          </p:blipFill>
          <p:spPr bwMode="auto">
            <a:xfrm>
              <a:off x="764146" y="1469348"/>
              <a:ext cx="1093149" cy="683219"/>
            </a:xfrm>
            <a:prstGeom prst="rect">
              <a:avLst/>
            </a:prstGeom>
            <a:noFill/>
          </p:spPr>
        </p:pic>
        <p:sp>
          <p:nvSpPr>
            <p:cNvPr id="76" name="矩形 56"/>
            <p:cNvSpPr/>
            <p:nvPr/>
          </p:nvSpPr>
          <p:spPr bwMode="auto">
            <a:xfrm>
              <a:off x="5212273" y="150896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Hi1616</a:t>
              </a:r>
              <a:endParaRPr lang="zh-CN" altLang="en-US" sz="160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7" name="矩形 56"/>
            <p:cNvSpPr/>
            <p:nvPr/>
          </p:nvSpPr>
          <p:spPr bwMode="auto">
            <a:xfrm>
              <a:off x="8415819" y="153174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Hi1620</a:t>
              </a:r>
              <a:endParaRPr lang="zh-CN" altLang="en-US"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 name="矩形 102"/>
            <p:cNvSpPr/>
            <p:nvPr/>
          </p:nvSpPr>
          <p:spPr bwMode="auto">
            <a:xfrm>
              <a:off x="2824656" y="5554275"/>
              <a:ext cx="1747344"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FT1500</a:t>
              </a:r>
              <a:endParaRPr lang="zh-CN" altLang="en-US" sz="1600"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 name="TextBox 39"/>
            <p:cNvSpPr txBox="1"/>
            <p:nvPr/>
          </p:nvSpPr>
          <p:spPr>
            <a:xfrm>
              <a:off x="4572000" y="5474339"/>
              <a:ext cx="2672215" cy="649199"/>
            </a:xfrm>
            <a:prstGeom prst="rect">
              <a:avLst/>
            </a:prstGeom>
            <a:noFill/>
            <a:ln>
              <a:noFill/>
            </a:ln>
          </p:spPr>
          <p:txBody>
            <a:bodyPr wrap="square" rtlCol="0">
              <a:spAutoFit/>
            </a:bodyPr>
            <a:lstStyle/>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16</a:t>
              </a:r>
              <a:r>
                <a:rPr lang="zh-CN" altLang="en-US" sz="135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Cores,1.6GHz</a:t>
              </a:r>
            </a:p>
            <a:p>
              <a:pPr>
                <a:buNone/>
              </a:pPr>
              <a:r>
                <a:rPr lang="en-US" altLang="zh-CN" sz="1350" dirty="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350" dirty="0">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6" name="Group 45"/>
            <p:cNvGrpSpPr>
              <a:grpSpLocks noChangeAspect="1"/>
            </p:cNvGrpSpPr>
            <p:nvPr/>
          </p:nvGrpSpPr>
          <p:grpSpPr>
            <a:xfrm>
              <a:off x="868753" y="4884115"/>
              <a:ext cx="1201617" cy="368147"/>
              <a:chOff x="5202188" y="-920041"/>
              <a:chExt cx="1906326" cy="584051"/>
            </a:xfrm>
          </p:grpSpPr>
          <p:sp>
            <p:nvSpPr>
              <p:cNvPr id="56" name="Freeform 6">
                <a:extLst>
                  <a:ext uri="{FF2B5EF4-FFF2-40B4-BE49-F238E27FC236}">
                    <a16:creationId xmlns:a16="http://schemas.microsoft.com/office/drawing/2014/main" id="{E3CD37B7-C7D3-42C6-B351-CF8F54E39FE6}"/>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Huawei Sans" panose="020C0503030203020204" pitchFamily="34" charset="0"/>
                  <a:ea typeface="方正兰亭黑简体" panose="02000000000000000000" pitchFamily="2" charset="-122"/>
                </a:endParaRPr>
              </a:p>
            </p:txBody>
          </p:sp>
          <p:sp>
            <p:nvSpPr>
              <p:cNvPr id="57" name="Freeform 7">
                <a:extLst>
                  <a:ext uri="{FF2B5EF4-FFF2-40B4-BE49-F238E27FC236}">
                    <a16:creationId xmlns:a16="http://schemas.microsoft.com/office/drawing/2014/main" id="{D1656A30-89AC-4DC1-923C-E676B198A229}"/>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Huawei Sans" panose="020C0503030203020204" pitchFamily="34" charset="0"/>
                  <a:ea typeface="方正兰亭黑简体" panose="02000000000000000000" pitchFamily="2" charset="-122"/>
                </a:endParaRPr>
              </a:p>
            </p:txBody>
          </p:sp>
        </p:grpSp>
      </p:grpSp>
      <p:sp>
        <p:nvSpPr>
          <p:cNvPr id="2" name="文本框 1"/>
          <p:cNvSpPr txBox="1"/>
          <p:nvPr/>
        </p:nvSpPr>
        <p:spPr bwMode="auto">
          <a:xfrm>
            <a:off x="896859" y="2571161"/>
            <a:ext cx="716996" cy="274244"/>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en-US" altLang="zh-CN" sz="1350" dirty="0">
                <a:latin typeface="Huawei Sans" panose="020C0503030203020204" pitchFamily="34" charset="0"/>
                <a:ea typeface="方正兰亭黑简体" panose="02000000000000000000" pitchFamily="2" charset="-122"/>
              </a:rPr>
              <a:t>CAVIUM</a:t>
            </a:r>
            <a:endParaRPr lang="zh-CN" altLang="en-US" sz="1350" dirty="0">
              <a:latin typeface="Huawei Sans" panose="020C0503030203020204" pitchFamily="34" charset="0"/>
              <a:ea typeface="方正兰亭黑简体" panose="02000000000000000000" pitchFamily="2" charset="-122"/>
            </a:endParaRPr>
          </a:p>
        </p:txBody>
      </p:sp>
      <p:sp>
        <p:nvSpPr>
          <p:cNvPr id="47" name="文本框 46"/>
          <p:cNvSpPr txBox="1"/>
          <p:nvPr/>
        </p:nvSpPr>
        <p:spPr bwMode="auto">
          <a:xfrm>
            <a:off x="981608" y="3526364"/>
            <a:ext cx="479239" cy="274244"/>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350" dirty="0">
                <a:latin typeface="Huawei Sans" panose="020C0503030203020204" pitchFamily="34" charset="0"/>
                <a:ea typeface="方正兰亭黑简体" panose="02000000000000000000" pitchFamily="2" charset="-122"/>
              </a:rPr>
              <a:t>高通</a:t>
            </a:r>
          </a:p>
        </p:txBody>
      </p:sp>
      <p:sp>
        <p:nvSpPr>
          <p:cNvPr id="48" name="文本框 47"/>
          <p:cNvSpPr txBox="1"/>
          <p:nvPr/>
        </p:nvSpPr>
        <p:spPr bwMode="auto">
          <a:xfrm>
            <a:off x="981608" y="4954029"/>
            <a:ext cx="479239" cy="274244"/>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350" dirty="0">
                <a:latin typeface="Huawei Sans" panose="020C0503030203020204" pitchFamily="34" charset="0"/>
                <a:ea typeface="方正兰亭黑简体" panose="02000000000000000000" pitchFamily="2" charset="-122"/>
              </a:rPr>
              <a:t>飞腾</a:t>
            </a:r>
          </a:p>
        </p:txBody>
      </p:sp>
      <p:sp>
        <p:nvSpPr>
          <p:cNvPr id="4" name="矩形 3"/>
          <p:cNvSpPr/>
          <p:nvPr/>
        </p:nvSpPr>
        <p:spPr>
          <a:xfrm>
            <a:off x="7563000" y="5272595"/>
            <a:ext cx="992579" cy="253916"/>
          </a:xfrm>
          <a:prstGeom prst="rect">
            <a:avLst/>
          </a:prstGeom>
        </p:spPr>
        <p:txBody>
          <a:bodyPr wrap="none">
            <a:spAutoFit/>
          </a:bodyPr>
          <a:lstStyle/>
          <a:p>
            <a:r>
              <a:rPr lang="zh-CN" altLang="en-US" sz="1050" dirty="0">
                <a:latin typeface="Huawei Sans" panose="020C0503030203020204" pitchFamily="34" charset="0"/>
                <a:ea typeface="方正兰亭黑简体" panose="02000000000000000000" pitchFamily="2" charset="-122"/>
              </a:rPr>
              <a:t>横轴代表性能</a:t>
            </a:r>
          </a:p>
        </p:txBody>
      </p:sp>
    </p:spTree>
    <p:extLst>
      <p:ext uri="{BB962C8B-B14F-4D97-AF65-F5344CB8AC3E}">
        <p14:creationId xmlns:p14="http://schemas.microsoft.com/office/powerpoint/2010/main" val="4196616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5.2</a:t>
            </a:r>
            <a:r>
              <a:rPr lang="zh-CN" altLang="en-US" dirty="0"/>
              <a:t> 指令格式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978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normAutofit fontScale="92500"/>
          </a:bodyPr>
          <a:lstStyle/>
          <a:p>
            <a:r>
              <a:rPr lang="zh-CN" altLang="en-US" dirty="0"/>
              <a:t>计算机的指令格式与机器的字长、存储器的容量及指令的功能都有很大关系。</a:t>
            </a:r>
            <a:endParaRPr lang="en-US" altLang="zh-CN" dirty="0"/>
          </a:p>
          <a:p>
            <a:r>
              <a:rPr lang="zh-CN" altLang="en-US" dirty="0"/>
              <a:t>机器指令的基本要素：操作码、操作数的地址、操作结果的存储地址、下一条指令的地址</a:t>
            </a:r>
          </a:p>
          <a:p>
            <a:r>
              <a:rPr lang="zh-CN" altLang="en-US" dirty="0"/>
              <a:t>一条指令包括两种信息：</a:t>
            </a:r>
          </a:p>
          <a:p>
            <a:pPr lvl="1"/>
            <a:r>
              <a:rPr lang="zh-CN" altLang="en-US" dirty="0"/>
              <a:t>操作码（</a:t>
            </a:r>
            <a:r>
              <a:rPr lang="en-US" altLang="zh-CN" dirty="0"/>
              <a:t>operation code</a:t>
            </a:r>
            <a:r>
              <a:rPr lang="zh-CN" altLang="en-US" dirty="0"/>
              <a:t>）：用来表示指令所要完成的操作</a:t>
            </a:r>
            <a:r>
              <a:rPr lang="en-US" altLang="zh-CN" dirty="0"/>
              <a:t>(</a:t>
            </a:r>
            <a:r>
              <a:rPr lang="zh-CN" altLang="en-US" dirty="0"/>
              <a:t>如加、减、乘、除、数据传送等</a:t>
            </a:r>
            <a:r>
              <a:rPr lang="en-US" altLang="zh-CN" dirty="0"/>
              <a:t>)</a:t>
            </a:r>
            <a:r>
              <a:rPr lang="zh-CN" altLang="en-US" dirty="0"/>
              <a:t>，其长度取决于指令系统中指令的条数。</a:t>
            </a:r>
          </a:p>
          <a:p>
            <a:pPr lvl="1"/>
            <a:r>
              <a:rPr lang="zh-CN" altLang="en-US" dirty="0"/>
              <a:t>地址码：用来描述指令的操作对象。或者直接给出操作数、或者指出操作数的存储地址或寄存器地址</a:t>
            </a:r>
            <a:r>
              <a:rPr lang="en-US" altLang="zh-CN" dirty="0"/>
              <a:t>(</a:t>
            </a:r>
            <a:r>
              <a:rPr lang="zh-CN" altLang="en-US" dirty="0"/>
              <a:t>即寄存器名</a:t>
            </a:r>
            <a:r>
              <a:rPr lang="en-US" altLang="zh-CN" dirty="0"/>
              <a:t>)</a:t>
            </a:r>
            <a:r>
              <a:rPr lang="zh-CN" altLang="en-US" dirty="0"/>
              <a:t>。</a:t>
            </a:r>
            <a:endParaRPr lang="en-US" altLang="zh-CN" dirty="0"/>
          </a:p>
          <a:p>
            <a:r>
              <a:rPr lang="zh-CN" altLang="en-US" dirty="0"/>
              <a:t>一般格式：</a:t>
            </a:r>
          </a:p>
        </p:txBody>
      </p:sp>
      <p:grpSp>
        <p:nvGrpSpPr>
          <p:cNvPr id="6" name="Group 5"/>
          <p:cNvGrpSpPr/>
          <p:nvPr/>
        </p:nvGrpSpPr>
        <p:grpSpPr>
          <a:xfrm>
            <a:off x="2647950" y="5778499"/>
            <a:ext cx="5867400" cy="533400"/>
            <a:chOff x="2647950" y="5778499"/>
            <a:chExt cx="5867400" cy="533400"/>
          </a:xfrm>
        </p:grpSpPr>
        <p:sp>
          <p:nvSpPr>
            <p:cNvPr id="4" name="Rectangle 4"/>
            <p:cNvSpPr>
              <a:spLocks noChangeArrowheads="1"/>
            </p:cNvSpPr>
            <p:nvPr/>
          </p:nvSpPr>
          <p:spPr bwMode="auto">
            <a:xfrm>
              <a:off x="2647950" y="5778499"/>
              <a:ext cx="30480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2400" b="1">
                  <a:latin typeface="Times New Roman" charset="0"/>
                </a:rPr>
                <a:t>操作码（</a:t>
              </a:r>
              <a:r>
                <a:rPr lang="en-US" altLang="zh-CN" sz="2400" b="1">
                  <a:latin typeface="Times New Roman" charset="0"/>
                </a:rPr>
                <a:t>OPCODE)</a:t>
              </a:r>
            </a:p>
          </p:txBody>
        </p:sp>
        <p:sp>
          <p:nvSpPr>
            <p:cNvPr id="5" name="Rectangle 10"/>
            <p:cNvSpPr>
              <a:spLocks noChangeArrowheads="1"/>
            </p:cNvSpPr>
            <p:nvPr/>
          </p:nvSpPr>
          <p:spPr bwMode="auto">
            <a:xfrm>
              <a:off x="5695950" y="5778499"/>
              <a:ext cx="2819400" cy="533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sz="2400" b="1">
                  <a:latin typeface="Times New Roman" charset="0"/>
                </a:rPr>
                <a:t>  </a:t>
              </a:r>
              <a:r>
                <a:rPr lang="zh-CN" altLang="en-US" sz="2400" b="1">
                  <a:latin typeface="Times New Roman" charset="0"/>
                </a:rPr>
                <a:t>地址码</a:t>
              </a:r>
            </a:p>
          </p:txBody>
        </p:sp>
      </p:grpSp>
    </p:spTree>
    <p:extLst>
      <p:ext uri="{BB962C8B-B14F-4D97-AF65-F5344CB8AC3E}">
        <p14:creationId xmlns:p14="http://schemas.microsoft.com/office/powerpoint/2010/main" val="176815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normAutofit lnSpcReduction="10000"/>
          </a:bodyPr>
          <a:lstStyle/>
          <a:p>
            <a:r>
              <a:rPr lang="zh-CN" altLang="en-US" dirty="0">
                <a:latin typeface="Times New Roman" charset="0"/>
              </a:rPr>
              <a:t>零地址指令</a:t>
            </a:r>
          </a:p>
          <a:p>
            <a:pPr>
              <a:buNone/>
            </a:pPr>
            <a:r>
              <a:rPr lang="zh-CN" altLang="en-US" dirty="0">
                <a:latin typeface="Times New Roman" charset="0"/>
              </a:rPr>
              <a:t>    格式：</a:t>
            </a:r>
          </a:p>
          <a:p>
            <a:pPr>
              <a:buNone/>
            </a:pPr>
            <a:r>
              <a:rPr lang="zh-CN" altLang="en-US" dirty="0">
                <a:latin typeface="Times New Roman" charset="0"/>
              </a:rPr>
              <a:t>    </a:t>
            </a:r>
            <a:r>
              <a:rPr lang="en-US" altLang="zh-CN" dirty="0">
                <a:latin typeface="Times New Roman" charset="0"/>
              </a:rPr>
              <a:t>OP</a:t>
            </a:r>
            <a:r>
              <a:rPr lang="zh-CN" altLang="en-US" dirty="0">
                <a:latin typeface="Times New Roman" charset="0"/>
              </a:rPr>
              <a:t>， </a:t>
            </a:r>
            <a:r>
              <a:rPr lang="en-US" altLang="zh-CN" dirty="0">
                <a:latin typeface="Times New Roman" charset="0"/>
              </a:rPr>
              <a:t>(PC)+1=&gt;PC </a:t>
            </a:r>
            <a:r>
              <a:rPr lang="zh-CN" altLang="en-US" dirty="0">
                <a:latin typeface="Times New Roman" charset="0"/>
              </a:rPr>
              <a:t>；如</a:t>
            </a:r>
            <a:r>
              <a:rPr lang="en-US" altLang="zh-CN" dirty="0">
                <a:latin typeface="Times New Roman" charset="0"/>
              </a:rPr>
              <a:t>: PUSHF</a:t>
            </a:r>
            <a:r>
              <a:rPr lang="zh-CN" altLang="en-US" dirty="0">
                <a:latin typeface="Times New Roman" charset="0"/>
              </a:rPr>
              <a:t>， </a:t>
            </a:r>
            <a:r>
              <a:rPr lang="en-US" altLang="zh-CN" dirty="0">
                <a:latin typeface="Times New Roman" charset="0"/>
              </a:rPr>
              <a:t>NOP</a:t>
            </a:r>
          </a:p>
          <a:p>
            <a:r>
              <a:rPr lang="zh-CN" altLang="en-US" dirty="0">
                <a:latin typeface="Times New Roman" charset="0"/>
              </a:rPr>
              <a:t>单地址指令</a:t>
            </a:r>
          </a:p>
          <a:p>
            <a:pPr>
              <a:buNone/>
            </a:pPr>
            <a:r>
              <a:rPr lang="zh-CN" altLang="en-US" dirty="0">
                <a:latin typeface="Times New Roman" charset="0"/>
              </a:rPr>
              <a:t>    格式：</a:t>
            </a:r>
          </a:p>
          <a:p>
            <a:pPr>
              <a:buNone/>
            </a:pPr>
            <a:r>
              <a:rPr lang="zh-CN" altLang="en-US" dirty="0">
                <a:latin typeface="Times New Roman" charset="0"/>
              </a:rPr>
              <a:t>    </a:t>
            </a:r>
            <a:r>
              <a:rPr lang="en-US" altLang="zh-CN" dirty="0">
                <a:latin typeface="Times New Roman" charset="0"/>
              </a:rPr>
              <a:t>OP(A1)=&gt;A1, (PC)+1=&gt;PC</a:t>
            </a:r>
          </a:p>
          <a:p>
            <a:r>
              <a:rPr lang="zh-CN" altLang="en-US" dirty="0">
                <a:latin typeface="Times New Roman" charset="0"/>
              </a:rPr>
              <a:t>二地址指令</a:t>
            </a:r>
          </a:p>
          <a:p>
            <a:pPr>
              <a:buNone/>
            </a:pPr>
            <a:r>
              <a:rPr lang="zh-CN" altLang="en-US" dirty="0">
                <a:latin typeface="Times New Roman" charset="0"/>
              </a:rPr>
              <a:t>    格式：</a:t>
            </a:r>
          </a:p>
          <a:p>
            <a:pPr>
              <a:buNone/>
            </a:pPr>
            <a:r>
              <a:rPr lang="zh-CN" altLang="en-US" dirty="0">
                <a:latin typeface="Times New Roman" charset="0"/>
              </a:rPr>
              <a:t>    </a:t>
            </a:r>
            <a:r>
              <a:rPr lang="en-US" altLang="zh-CN" dirty="0">
                <a:latin typeface="Times New Roman" charset="0"/>
              </a:rPr>
              <a:t>(A1)OP(A2)=&gt;A1, (PC)+1=&gt;PC</a:t>
            </a:r>
          </a:p>
          <a:p>
            <a:pPr lvl="1"/>
            <a:endParaRPr lang="en-US" dirty="0"/>
          </a:p>
        </p:txBody>
      </p:sp>
      <p:sp>
        <p:nvSpPr>
          <p:cNvPr id="4" name="Rectangle 14"/>
          <p:cNvSpPr>
            <a:spLocks noChangeArrowheads="1"/>
          </p:cNvSpPr>
          <p:nvPr/>
        </p:nvSpPr>
        <p:spPr bwMode="auto">
          <a:xfrm>
            <a:off x="2806700" y="2284413"/>
            <a:ext cx="15240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dirty="0"/>
              <a:t>OP(</a:t>
            </a:r>
            <a:r>
              <a:rPr lang="zh-CN" altLang="en-US" b="1" dirty="0"/>
              <a:t>操作码</a:t>
            </a:r>
            <a:r>
              <a:rPr lang="en-US" altLang="zh-CN" b="1" dirty="0"/>
              <a:t>)</a:t>
            </a:r>
          </a:p>
        </p:txBody>
      </p:sp>
      <p:sp>
        <p:nvSpPr>
          <p:cNvPr id="5" name="Rectangle 15"/>
          <p:cNvSpPr>
            <a:spLocks noChangeArrowheads="1"/>
          </p:cNvSpPr>
          <p:nvPr/>
        </p:nvSpPr>
        <p:spPr bwMode="auto">
          <a:xfrm>
            <a:off x="2806700" y="3721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OP</a:t>
            </a:r>
          </a:p>
        </p:txBody>
      </p:sp>
      <p:sp>
        <p:nvSpPr>
          <p:cNvPr id="6" name="Rectangle 17"/>
          <p:cNvSpPr>
            <a:spLocks noChangeArrowheads="1"/>
          </p:cNvSpPr>
          <p:nvPr/>
        </p:nvSpPr>
        <p:spPr bwMode="auto">
          <a:xfrm>
            <a:off x="3797300" y="3721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A1</a:t>
            </a:r>
          </a:p>
        </p:txBody>
      </p:sp>
      <p:sp>
        <p:nvSpPr>
          <p:cNvPr id="7" name="Rectangle 18"/>
          <p:cNvSpPr>
            <a:spLocks noChangeArrowheads="1"/>
          </p:cNvSpPr>
          <p:nvPr/>
        </p:nvSpPr>
        <p:spPr bwMode="auto">
          <a:xfrm>
            <a:off x="2806700" y="5118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OP</a:t>
            </a:r>
          </a:p>
        </p:txBody>
      </p:sp>
      <p:sp>
        <p:nvSpPr>
          <p:cNvPr id="8" name="Rectangle 19"/>
          <p:cNvSpPr>
            <a:spLocks noChangeArrowheads="1"/>
          </p:cNvSpPr>
          <p:nvPr/>
        </p:nvSpPr>
        <p:spPr bwMode="auto">
          <a:xfrm>
            <a:off x="3797300" y="5118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A1</a:t>
            </a:r>
          </a:p>
        </p:txBody>
      </p:sp>
      <p:sp>
        <p:nvSpPr>
          <p:cNvPr id="9" name="Rectangle 20"/>
          <p:cNvSpPr>
            <a:spLocks noChangeArrowheads="1"/>
          </p:cNvSpPr>
          <p:nvPr/>
        </p:nvSpPr>
        <p:spPr bwMode="auto">
          <a:xfrm>
            <a:off x="4787900" y="5118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A2</a:t>
            </a:r>
          </a:p>
        </p:txBody>
      </p:sp>
    </p:spTree>
    <p:extLst>
      <p:ext uri="{BB962C8B-B14F-4D97-AF65-F5344CB8AC3E}">
        <p14:creationId xmlns:p14="http://schemas.microsoft.com/office/powerpoint/2010/main" val="48015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指令格式</a:t>
            </a:r>
            <a:endParaRPr lang="en-US" dirty="0"/>
          </a:p>
        </p:txBody>
      </p:sp>
      <p:sp>
        <p:nvSpPr>
          <p:cNvPr id="3" name="Content Placeholder 2"/>
          <p:cNvSpPr>
            <a:spLocks noGrp="1"/>
          </p:cNvSpPr>
          <p:nvPr>
            <p:ph idx="1"/>
          </p:nvPr>
        </p:nvSpPr>
        <p:spPr/>
        <p:txBody>
          <a:bodyPr>
            <a:normAutofit fontScale="85000" lnSpcReduction="20000"/>
          </a:bodyPr>
          <a:lstStyle/>
          <a:p>
            <a:r>
              <a:rPr lang="zh-CN" altLang="en-US" sz="3200" dirty="0">
                <a:latin typeface="Times New Roman" charset="0"/>
              </a:rPr>
              <a:t>三地址指令</a:t>
            </a:r>
          </a:p>
          <a:p>
            <a:pPr>
              <a:buNone/>
            </a:pPr>
            <a:r>
              <a:rPr lang="zh-CN" altLang="en-US" dirty="0">
                <a:latin typeface="Times New Roman" charset="0"/>
              </a:rPr>
              <a:t>    </a:t>
            </a:r>
            <a:r>
              <a:rPr lang="zh-CN" altLang="en-US" sz="3200" dirty="0">
                <a:latin typeface="Times New Roman" charset="0"/>
              </a:rPr>
              <a:t>格式 </a:t>
            </a:r>
            <a:r>
              <a:rPr lang="en-US" altLang="zh-CN" sz="3200" dirty="0">
                <a:latin typeface="Times New Roman" charset="0"/>
              </a:rPr>
              <a:t>:  </a:t>
            </a:r>
          </a:p>
          <a:p>
            <a:pPr>
              <a:buNone/>
            </a:pPr>
            <a:r>
              <a:rPr lang="en-US" altLang="zh-CN" sz="3200" dirty="0">
                <a:latin typeface="Times New Roman" charset="0"/>
              </a:rPr>
              <a:t>               </a:t>
            </a:r>
            <a:r>
              <a:rPr lang="en-US" altLang="zh-CN" dirty="0">
                <a:latin typeface="Times New Roman" charset="0"/>
              </a:rPr>
              <a:t>(A1)OP(A2)=&gt;A3, (PC)+1=&gt;PC</a:t>
            </a:r>
            <a:endParaRPr lang="en-US" altLang="zh-CN" dirty="0"/>
          </a:p>
          <a:p>
            <a:r>
              <a:rPr lang="zh-CN" altLang="en-US" sz="3200" dirty="0"/>
              <a:t>四地址</a:t>
            </a:r>
            <a:r>
              <a:rPr lang="zh-CN" altLang="en-US" sz="3200" dirty="0">
                <a:latin typeface="Times New Roman" charset="0"/>
              </a:rPr>
              <a:t>指令</a:t>
            </a:r>
            <a:endParaRPr lang="zh-CN" altLang="en-US" sz="3200" dirty="0"/>
          </a:p>
          <a:p>
            <a:pPr>
              <a:buNone/>
            </a:pPr>
            <a:endParaRPr lang="zh-CN" altLang="en-US" sz="2400" dirty="0"/>
          </a:p>
          <a:p>
            <a:pPr>
              <a:buNone/>
            </a:pPr>
            <a:r>
              <a:rPr lang="zh-CN" altLang="en-US" dirty="0"/>
              <a:t>    格式：</a:t>
            </a:r>
          </a:p>
          <a:p>
            <a:pPr>
              <a:buNone/>
            </a:pPr>
            <a:endParaRPr lang="zh-CN" altLang="en-US" dirty="0"/>
          </a:p>
          <a:p>
            <a:pPr>
              <a:buNone/>
            </a:pPr>
            <a:endParaRPr lang="zh-CN" altLang="en-US" dirty="0"/>
          </a:p>
          <a:p>
            <a:r>
              <a:rPr lang="zh-CN" altLang="en-US" sz="3200" dirty="0"/>
              <a:t>多地址指令</a:t>
            </a:r>
          </a:p>
          <a:p>
            <a:pPr>
              <a:buNone/>
            </a:pPr>
            <a:r>
              <a:rPr lang="zh-CN" altLang="en-US" sz="3200" dirty="0"/>
              <a:t>       </a:t>
            </a:r>
            <a:r>
              <a:rPr lang="zh-CN" altLang="en-US" dirty="0"/>
              <a:t>某些大、中型机甚至高档小型机中，用于字符串处理指令，向量、矩阵运算指令等。</a:t>
            </a:r>
            <a:endParaRPr lang="en-US" dirty="0"/>
          </a:p>
        </p:txBody>
      </p:sp>
      <p:sp>
        <p:nvSpPr>
          <p:cNvPr id="4" name="Rectangle 5"/>
          <p:cNvSpPr>
            <a:spLocks noChangeArrowheads="1"/>
          </p:cNvSpPr>
          <p:nvPr/>
        </p:nvSpPr>
        <p:spPr bwMode="auto">
          <a:xfrm>
            <a:off x="1854200" y="3965575"/>
            <a:ext cx="7010400" cy="4572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zh-CN" altLang="en-US" sz="1600" b="1">
                <a:latin typeface="Times New Roman" charset="0"/>
              </a:rPr>
              <a:t>操作码  第</a:t>
            </a:r>
            <a:r>
              <a:rPr lang="en-US" altLang="zh-CN" sz="1600" b="1">
                <a:latin typeface="Times New Roman" charset="0"/>
              </a:rPr>
              <a:t>1</a:t>
            </a:r>
            <a:r>
              <a:rPr lang="zh-CN" altLang="en-US" sz="1600" b="1">
                <a:latin typeface="Times New Roman" charset="0"/>
              </a:rPr>
              <a:t>操作数地址  第二操作数地址  结果操作数地址  下一条指令地址</a:t>
            </a:r>
            <a:endParaRPr lang="zh-CN" altLang="en-US" sz="2400">
              <a:latin typeface="Times New Roman" charset="0"/>
            </a:endParaRPr>
          </a:p>
        </p:txBody>
      </p:sp>
      <p:sp>
        <p:nvSpPr>
          <p:cNvPr id="5" name="Text Box 6"/>
          <p:cNvSpPr txBox="1">
            <a:spLocks noChangeArrowheads="1"/>
          </p:cNvSpPr>
          <p:nvPr/>
        </p:nvSpPr>
        <p:spPr bwMode="auto">
          <a:xfrm>
            <a:off x="2082800" y="3508375"/>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OP        A1               A2              A3                 A4</a:t>
            </a:r>
          </a:p>
        </p:txBody>
      </p:sp>
      <p:sp>
        <p:nvSpPr>
          <p:cNvPr id="6" name="Line 7"/>
          <p:cNvSpPr>
            <a:spLocks noChangeShapeType="1"/>
          </p:cNvSpPr>
          <p:nvPr/>
        </p:nvSpPr>
        <p:spPr bwMode="auto">
          <a:xfrm>
            <a:off x="26924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7" name="Line 8"/>
          <p:cNvSpPr>
            <a:spLocks noChangeShapeType="1"/>
          </p:cNvSpPr>
          <p:nvPr/>
        </p:nvSpPr>
        <p:spPr bwMode="auto">
          <a:xfrm>
            <a:off x="41402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8" name="Line 9"/>
          <p:cNvSpPr>
            <a:spLocks noChangeShapeType="1"/>
          </p:cNvSpPr>
          <p:nvPr/>
        </p:nvSpPr>
        <p:spPr bwMode="auto">
          <a:xfrm>
            <a:off x="56642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9" name="Line 10"/>
          <p:cNvSpPr>
            <a:spLocks noChangeShapeType="1"/>
          </p:cNvSpPr>
          <p:nvPr/>
        </p:nvSpPr>
        <p:spPr bwMode="auto">
          <a:xfrm>
            <a:off x="7188200" y="3965575"/>
            <a:ext cx="1588" cy="457200"/>
          </a:xfrm>
          <a:prstGeom prst="lin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en-US"/>
          </a:p>
        </p:txBody>
      </p:sp>
      <p:sp>
        <p:nvSpPr>
          <p:cNvPr id="10" name="Rectangle 12"/>
          <p:cNvSpPr>
            <a:spLocks noChangeArrowheads="1"/>
          </p:cNvSpPr>
          <p:nvPr/>
        </p:nvSpPr>
        <p:spPr bwMode="auto">
          <a:xfrm>
            <a:off x="20066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OP</a:t>
            </a:r>
          </a:p>
        </p:txBody>
      </p:sp>
      <p:sp>
        <p:nvSpPr>
          <p:cNvPr id="11" name="Rectangle 13"/>
          <p:cNvSpPr>
            <a:spLocks noChangeArrowheads="1"/>
          </p:cNvSpPr>
          <p:nvPr/>
        </p:nvSpPr>
        <p:spPr bwMode="auto">
          <a:xfrm>
            <a:off x="29972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A1</a:t>
            </a:r>
          </a:p>
        </p:txBody>
      </p:sp>
      <p:sp>
        <p:nvSpPr>
          <p:cNvPr id="12" name="Rectangle 14"/>
          <p:cNvSpPr>
            <a:spLocks noChangeArrowheads="1"/>
          </p:cNvSpPr>
          <p:nvPr/>
        </p:nvSpPr>
        <p:spPr bwMode="auto">
          <a:xfrm>
            <a:off x="39878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A2</a:t>
            </a:r>
          </a:p>
        </p:txBody>
      </p:sp>
      <p:sp>
        <p:nvSpPr>
          <p:cNvPr id="13" name="Rectangle 15"/>
          <p:cNvSpPr>
            <a:spLocks noChangeArrowheads="1"/>
          </p:cNvSpPr>
          <p:nvPr/>
        </p:nvSpPr>
        <p:spPr bwMode="auto">
          <a:xfrm>
            <a:off x="4978400" y="2197100"/>
            <a:ext cx="990600" cy="381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b="1"/>
              <a:t>A3</a:t>
            </a:r>
          </a:p>
        </p:txBody>
      </p:sp>
    </p:spTree>
    <p:extLst>
      <p:ext uri="{BB962C8B-B14F-4D97-AF65-F5344CB8AC3E}">
        <p14:creationId xmlns:p14="http://schemas.microsoft.com/office/powerpoint/2010/main" val="1935578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normAutofit fontScale="90000"/>
          </a:bodyPr>
          <a:lstStyle/>
          <a:p>
            <a:r>
              <a:rPr lang="zh-CN" altLang="en-US"/>
              <a:t>什么是芯片</a:t>
            </a:r>
            <a:endParaRPr lang="zh-CN" altLang="en-US" dirty="0"/>
          </a:p>
        </p:txBody>
      </p:sp>
      <p:sp>
        <p:nvSpPr>
          <p:cNvPr id="3" name="文本占位符 2"/>
          <p:cNvSpPr>
            <a:spLocks noGrp="1"/>
          </p:cNvSpPr>
          <p:nvPr>
            <p:ph type="body" sz="quarter" idx="10"/>
          </p:nvPr>
        </p:nvSpPr>
        <p:spPr/>
        <p:txBody>
          <a:bodyPr/>
          <a:lstStyle/>
          <a:p>
            <a:r>
              <a:rPr lang="zh-CN" altLang="en-US"/>
              <a:t>芯片 </a:t>
            </a:r>
            <a:r>
              <a:rPr lang="en-US" altLang="zh-CN"/>
              <a:t>(Chip) </a:t>
            </a:r>
            <a:r>
              <a:rPr lang="zh-CN" altLang="en-US"/>
              <a:t>是一种把电路（主要包括半导体设备，也包括被动组件等）小型化的方式，并制造在半导体晶圆表面上。</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3865" y="3211058"/>
            <a:ext cx="1971219" cy="1108811"/>
          </a:xfrm>
          <a:prstGeom prst="rect">
            <a:avLst/>
          </a:prstGeom>
        </p:spPr>
      </p:pic>
      <p:pic>
        <p:nvPicPr>
          <p:cNvPr id="1026" name="Picture 2" descr="https://upload.wikimedia.org/wikipedia/commons/thumb/7/72/Ohm%27s_Law_with_Voltage_source.svg/800px-Ohm%27s_Law_with_Voltage_sour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671" y="2974082"/>
            <a:ext cx="2110350" cy="1582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d/d4/Etchedwafer.jpg"/>
          <p:cNvPicPr>
            <a:picLocks noChangeAspect="1" noChangeArrowheads="1"/>
          </p:cNvPicPr>
          <p:nvPr/>
        </p:nvPicPr>
        <p:blipFill rotWithShape="1">
          <a:blip r:embed="rId5">
            <a:extLst>
              <a:ext uri="{28A0092B-C50C-407E-A947-70E740481C1C}">
                <a14:useLocalDpi xmlns:a14="http://schemas.microsoft.com/office/drawing/2010/main" val="0"/>
              </a:ext>
            </a:extLst>
          </a:blip>
          <a:srcRect t="6592" b="18500"/>
          <a:stretch/>
        </p:blipFill>
        <p:spPr bwMode="auto">
          <a:xfrm>
            <a:off x="3724013" y="3143374"/>
            <a:ext cx="1447151" cy="12441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bwMode="auto">
          <a:xfrm>
            <a:off x="4234451" y="4750733"/>
            <a:ext cx="440767"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晶圆</a:t>
            </a:r>
          </a:p>
        </p:txBody>
      </p:sp>
      <p:sp>
        <p:nvSpPr>
          <p:cNvPr id="8" name="文本框 7"/>
          <p:cNvSpPr txBox="1"/>
          <p:nvPr/>
        </p:nvSpPr>
        <p:spPr bwMode="auto">
          <a:xfrm>
            <a:off x="6869092" y="4689260"/>
            <a:ext cx="440767"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芯片</a:t>
            </a:r>
          </a:p>
        </p:txBody>
      </p:sp>
      <p:sp>
        <p:nvSpPr>
          <p:cNvPr id="9" name="文本框 8"/>
          <p:cNvSpPr txBox="1"/>
          <p:nvPr/>
        </p:nvSpPr>
        <p:spPr bwMode="auto">
          <a:xfrm>
            <a:off x="1755071" y="4732815"/>
            <a:ext cx="472286" cy="251161"/>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Huawei Sans" panose="020C0503030203020204" pitchFamily="34" charset="0"/>
                <a:ea typeface="方正兰亭黑简体" panose="02000000000000000000" pitchFamily="2" charset="-122"/>
              </a:rPr>
              <a:t>电路</a:t>
            </a:r>
          </a:p>
        </p:txBody>
      </p:sp>
      <p:sp>
        <p:nvSpPr>
          <p:cNvPr id="5" name="十字形 4"/>
          <p:cNvSpPr/>
          <p:nvPr/>
        </p:nvSpPr>
        <p:spPr bwMode="auto">
          <a:xfrm>
            <a:off x="3012021" y="3561744"/>
            <a:ext cx="513057" cy="499502"/>
          </a:xfrm>
          <a:prstGeom prst="plus">
            <a:avLst>
              <a:gd name="adj" fmla="val 43695"/>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spcBef>
                <a:spcPct val="0"/>
              </a:spcBef>
              <a:spcAft>
                <a:spcPct val="0"/>
              </a:spcAft>
            </a:pPr>
            <a:endParaRPr lang="zh-CN" altLang="en-US" sz="750">
              <a:latin typeface="Huawei Sans" panose="020C0503030203020204" pitchFamily="34" charset="0"/>
              <a:ea typeface="方正兰亭黑简体" panose="02000000000000000000" pitchFamily="2" charset="-122"/>
            </a:endParaRPr>
          </a:p>
        </p:txBody>
      </p:sp>
      <p:sp>
        <p:nvSpPr>
          <p:cNvPr id="11" name="右箭头 10"/>
          <p:cNvSpPr/>
          <p:nvPr/>
        </p:nvSpPr>
        <p:spPr bwMode="auto">
          <a:xfrm>
            <a:off x="5562072" y="3644447"/>
            <a:ext cx="342859" cy="334095"/>
          </a:xfrm>
          <a:prstGeom prst="rightArrow">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spcBef>
                <a:spcPct val="0"/>
              </a:spcBef>
              <a:spcAft>
                <a:spcPct val="0"/>
              </a:spcAft>
            </a:pPr>
            <a:endParaRPr lang="zh-CN" altLang="en-US" sz="75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772003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指令操作码的扩展技术</a:t>
            </a:r>
            <a:endParaRPr lang="en-US" dirty="0"/>
          </a:p>
        </p:txBody>
      </p:sp>
      <p:sp>
        <p:nvSpPr>
          <p:cNvPr id="3" name="Content Placeholder 2"/>
          <p:cNvSpPr>
            <a:spLocks noGrp="1"/>
          </p:cNvSpPr>
          <p:nvPr>
            <p:ph idx="1"/>
          </p:nvPr>
        </p:nvSpPr>
        <p:spPr/>
        <p:txBody>
          <a:bodyPr/>
          <a:lstStyle/>
          <a:p>
            <a:r>
              <a:rPr lang="zh-CN" altLang="en-US" dirty="0"/>
              <a:t>指令操作码的长度决定了指令系统中完成不同操作的指令条数</a:t>
            </a:r>
            <a:endParaRPr lang="en-US" altLang="zh-CN" dirty="0"/>
          </a:p>
          <a:p>
            <a:pPr lvl="1"/>
            <a:r>
              <a:rPr lang="zh-CN" altLang="en-US" dirty="0"/>
              <a:t>如果某机器的操作码长度为</a:t>
            </a:r>
            <a:r>
              <a:rPr lang="en-US" altLang="zh-CN" dirty="0"/>
              <a:t>K</a:t>
            </a:r>
            <a:r>
              <a:rPr lang="zh-CN" altLang="en-US" dirty="0"/>
              <a:t>位，则它最多只能有</a:t>
            </a:r>
            <a:r>
              <a:rPr lang="en-US" altLang="zh-CN" dirty="0"/>
              <a:t>2</a:t>
            </a:r>
            <a:r>
              <a:rPr lang="en-US" altLang="zh-CN" baseline="30000" dirty="0"/>
              <a:t>K</a:t>
            </a:r>
            <a:r>
              <a:rPr lang="zh-CN" altLang="en-US" dirty="0"/>
              <a:t>条不同的指令。</a:t>
            </a:r>
            <a:endParaRPr lang="en-US" altLang="zh-CN" dirty="0"/>
          </a:p>
          <a:p>
            <a:r>
              <a:rPr lang="zh-CN" altLang="en-US" dirty="0"/>
              <a:t>指令操作码通常有两种编码格式：</a:t>
            </a:r>
          </a:p>
          <a:p>
            <a:pPr lvl="1"/>
            <a:r>
              <a:rPr lang="zh-CN" altLang="en-US" dirty="0"/>
              <a:t>固定格式：操作码的长度固定，集中于一个字段</a:t>
            </a:r>
            <a:endParaRPr lang="en-US" altLang="zh-CN" dirty="0"/>
          </a:p>
          <a:p>
            <a:pPr lvl="1"/>
            <a:r>
              <a:rPr lang="zh-CN" altLang="en-US" dirty="0"/>
              <a:t>可变格式：操作码的长度可变，分散在不同字段</a:t>
            </a:r>
            <a:endParaRPr lang="en-US" altLang="zh-CN" dirty="0"/>
          </a:p>
          <a:p>
            <a:pPr lvl="2"/>
            <a:r>
              <a:rPr lang="zh-CN" altLang="en-US" dirty="0"/>
              <a:t>对出现频度高的指令，用较短的位数编码</a:t>
            </a:r>
            <a:endParaRPr lang="en-US" altLang="zh-CN" dirty="0"/>
          </a:p>
          <a:p>
            <a:pPr lvl="2"/>
            <a:r>
              <a:rPr lang="zh-CN" altLang="en-US" dirty="0"/>
              <a:t>对出现频度低的指令，用较长的位数编码</a:t>
            </a:r>
            <a:endParaRPr lang="en-US" dirty="0"/>
          </a:p>
        </p:txBody>
      </p:sp>
    </p:spTree>
    <p:extLst>
      <p:ext uri="{BB962C8B-B14F-4D97-AF65-F5344CB8AC3E}">
        <p14:creationId xmlns:p14="http://schemas.microsoft.com/office/powerpoint/2010/main" val="1192976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15/15/15</a:t>
            </a:r>
            <a:r>
              <a:rPr lang="zh-CN" altLang="en-US" dirty="0"/>
              <a:t>扩展法</a:t>
            </a:r>
            <a:endParaRPr lang="en-US" dirty="0"/>
          </a:p>
        </p:txBody>
      </p:sp>
      <p:sp>
        <p:nvSpPr>
          <p:cNvPr id="3" name="Content Placeholder 2"/>
          <p:cNvSpPr>
            <a:spLocks noGrp="1"/>
          </p:cNvSpPr>
          <p:nvPr>
            <p:ph idx="1"/>
          </p:nvPr>
        </p:nvSpPr>
        <p:spPr/>
        <p:txBody>
          <a:bodyPr/>
          <a:lstStyle/>
          <a:p>
            <a:r>
              <a:rPr lang="zh-CN" altLang="en-US" dirty="0"/>
              <a:t>机器字长位</a:t>
            </a:r>
            <a:r>
              <a:rPr lang="en-US" altLang="zh-CN" dirty="0"/>
              <a:t>16</a:t>
            </a:r>
            <a:r>
              <a:rPr lang="zh-CN" altLang="en-US" dirty="0"/>
              <a:t>位，用</a:t>
            </a:r>
            <a:r>
              <a:rPr lang="en-US" altLang="zh-CN" dirty="0"/>
              <a:t>15/15/15</a:t>
            </a:r>
            <a:r>
              <a:rPr lang="zh-CN" altLang="en-US" dirty="0"/>
              <a:t>扩展法可以设计一个具有</a:t>
            </a:r>
            <a:r>
              <a:rPr lang="en-US" altLang="zh-CN" dirty="0"/>
              <a:t>15</a:t>
            </a:r>
            <a:r>
              <a:rPr lang="zh-CN" altLang="en-US" dirty="0"/>
              <a:t>条三地址指令、</a:t>
            </a:r>
            <a:r>
              <a:rPr lang="en-US" altLang="zh-CN" dirty="0"/>
              <a:t>15</a:t>
            </a:r>
            <a:r>
              <a:rPr lang="zh-CN" altLang="en-US" dirty="0"/>
              <a:t>条双地址指令、</a:t>
            </a:r>
            <a:r>
              <a:rPr lang="en-US" altLang="zh-CN" dirty="0"/>
              <a:t>15</a:t>
            </a:r>
            <a:r>
              <a:rPr lang="zh-CN" altLang="en-US" dirty="0"/>
              <a:t>条单地址指令和</a:t>
            </a:r>
            <a:r>
              <a:rPr lang="en-US" altLang="zh-CN" dirty="0"/>
              <a:t>16</a:t>
            </a:r>
            <a:r>
              <a:rPr lang="zh-CN" altLang="en-US" dirty="0"/>
              <a:t>条零地址指令的指令系统。</a:t>
            </a:r>
          </a:p>
          <a:p>
            <a:endParaRPr lang="en-US" dirty="0"/>
          </a:p>
        </p:txBody>
      </p:sp>
      <p:pic>
        <p:nvPicPr>
          <p:cNvPr id="24" name="Picture 23"/>
          <p:cNvPicPr>
            <a:picLocks noChangeAspect="1"/>
          </p:cNvPicPr>
          <p:nvPr/>
        </p:nvPicPr>
        <p:blipFill>
          <a:blip r:embed="rId2"/>
          <a:stretch>
            <a:fillRect/>
          </a:stretch>
        </p:blipFill>
        <p:spPr>
          <a:xfrm>
            <a:off x="1530350" y="2990850"/>
            <a:ext cx="6083300" cy="3594100"/>
          </a:xfrm>
          <a:prstGeom prst="rect">
            <a:avLst/>
          </a:prstGeom>
        </p:spPr>
      </p:pic>
    </p:spTree>
    <p:extLst>
      <p:ext uri="{BB962C8B-B14F-4D97-AF65-F5344CB8AC3E}">
        <p14:creationId xmlns:p14="http://schemas.microsoft.com/office/powerpoint/2010/main" val="1450908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霍夫曼编码</a:t>
            </a:r>
            <a:endParaRPr lang="en-US" dirty="0"/>
          </a:p>
        </p:txBody>
      </p:sp>
      <p:sp>
        <p:nvSpPr>
          <p:cNvPr id="3" name="Content Placeholder 2"/>
          <p:cNvSpPr>
            <a:spLocks noGrp="1"/>
          </p:cNvSpPr>
          <p:nvPr>
            <p:ph idx="1"/>
          </p:nvPr>
        </p:nvSpPr>
        <p:spPr/>
        <p:txBody>
          <a:bodyPr/>
          <a:lstStyle/>
          <a:p>
            <a:r>
              <a:rPr lang="zh-CN" altLang="en-US" dirty="0"/>
              <a:t>霍夫曼编码的操作码：根据程序中指令出现频率高低而赋以不同长度的操作码</a:t>
            </a:r>
            <a:endParaRPr lang="en-US" dirty="0"/>
          </a:p>
        </p:txBody>
      </p:sp>
      <p:pic>
        <p:nvPicPr>
          <p:cNvPr id="604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93" y="3229337"/>
            <a:ext cx="8536323" cy="3082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8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Huffman </a:t>
            </a:r>
            <a:r>
              <a:rPr kumimoji="1" lang="zh-CN" altLang="en-US" dirty="0"/>
              <a:t>编码</a:t>
            </a:r>
          </a:p>
        </p:txBody>
      </p:sp>
      <p:sp>
        <p:nvSpPr>
          <p:cNvPr id="3" name="Content Placeholder 2"/>
          <p:cNvSpPr>
            <a:spLocks noGrp="1"/>
          </p:cNvSpPr>
          <p:nvPr>
            <p:ph idx="1"/>
          </p:nvPr>
        </p:nvSpPr>
        <p:spPr/>
        <p:txBody>
          <a:bodyPr/>
          <a:lstStyle/>
          <a:p>
            <a:r>
              <a:rPr kumimoji="1" lang="zh-CN" altLang="en-US" dirty="0"/>
              <a:t>按概率分布情况，先构成一棵</a:t>
            </a:r>
            <a:r>
              <a:rPr kumimoji="1" lang="en-US" altLang="zh-CN" dirty="0"/>
              <a:t>Huffman</a:t>
            </a:r>
            <a:r>
              <a:rPr kumimoji="1" lang="zh-CN" altLang="en-US" dirty="0"/>
              <a:t>树</a:t>
            </a:r>
            <a:endParaRPr kumimoji="1" lang="en-US" altLang="zh-CN" dirty="0"/>
          </a:p>
          <a:p>
            <a:r>
              <a:rPr kumimoji="1" lang="zh-CN" altLang="en-US" dirty="0"/>
              <a:t>在每个分枝上、下（或左、右）写上</a:t>
            </a:r>
            <a:r>
              <a:rPr kumimoji="1" lang="en-US" altLang="zh-CN" dirty="0"/>
              <a:t>0</a:t>
            </a:r>
            <a:r>
              <a:rPr kumimoji="1" lang="zh-CN" altLang="en-US" dirty="0"/>
              <a:t>和</a:t>
            </a:r>
            <a:r>
              <a:rPr kumimoji="1" lang="en-US" altLang="zh-CN" dirty="0"/>
              <a:t>1</a:t>
            </a:r>
          </a:p>
          <a:p>
            <a:r>
              <a:rPr kumimoji="1" lang="zh-CN" altLang="en-US" dirty="0"/>
              <a:t>然后从树根沿着树枝到达各树叶（指令出现的概率点），所经过路径上的数即为该树叶（指令）的</a:t>
            </a:r>
            <a:r>
              <a:rPr kumimoji="1" lang="en-US" altLang="zh-CN" dirty="0"/>
              <a:t>Huffman</a:t>
            </a:r>
            <a:r>
              <a:rPr kumimoji="1" lang="zh-CN" altLang="en-US" dirty="0"/>
              <a:t>编码</a:t>
            </a:r>
            <a:endParaRPr kumimoji="1" lang="en-US" altLang="zh-CN" dirty="0"/>
          </a:p>
          <a:p>
            <a:r>
              <a:rPr kumimoji="1" lang="zh-CN" altLang="en-US" dirty="0"/>
              <a:t>重复上述过程，直到全部编码完毕。</a:t>
            </a:r>
          </a:p>
          <a:p>
            <a:endParaRPr kumimoji="1" lang="zh-CN" altLang="en-US" dirty="0"/>
          </a:p>
        </p:txBody>
      </p:sp>
    </p:spTree>
    <p:extLst>
      <p:ext uri="{BB962C8B-B14F-4D97-AF65-F5344CB8AC3E}">
        <p14:creationId xmlns:p14="http://schemas.microsoft.com/office/powerpoint/2010/main" val="55677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762000" y="228600"/>
            <a:ext cx="8080375" cy="1143000"/>
          </a:xfrm>
        </p:spPr>
        <p:txBody>
          <a:bodyPr/>
          <a:lstStyle/>
          <a:p>
            <a:r>
              <a:rPr kumimoji="1" lang="en-US" altLang="zh-CN" dirty="0"/>
              <a:t>Huffman </a:t>
            </a:r>
            <a:r>
              <a:rPr kumimoji="1" lang="zh-CN" altLang="en-US" dirty="0"/>
              <a:t>编码实例</a:t>
            </a:r>
            <a:endParaRPr lang="zh-CN" altLang="en-US" b="1" dirty="0"/>
          </a:p>
        </p:txBody>
      </p:sp>
      <p:sp>
        <p:nvSpPr>
          <p:cNvPr id="14339" name="Rectangle 3"/>
          <p:cNvSpPr>
            <a:spLocks noGrp="1" noRot="1" noChangeArrowheads="1"/>
          </p:cNvSpPr>
          <p:nvPr>
            <p:ph type="body" idx="1"/>
          </p:nvPr>
        </p:nvSpPr>
        <p:spPr>
          <a:xfrm>
            <a:off x="496888" y="1600200"/>
            <a:ext cx="1255712" cy="3581400"/>
          </a:xfrm>
        </p:spPr>
        <p:txBody>
          <a:bodyPr>
            <a:normAutofit lnSpcReduction="10000"/>
          </a:bodyPr>
          <a:lstStyle/>
          <a:p>
            <a:pPr>
              <a:buFont typeface="Wingdings" charset="2"/>
              <a:buNone/>
            </a:pPr>
            <a:r>
              <a:rPr lang="en-US" altLang="zh-CN" sz="2400" dirty="0">
                <a:latin typeface="Times New Roman" charset="0"/>
              </a:rPr>
              <a:t>I6  0.04 </a:t>
            </a:r>
          </a:p>
          <a:p>
            <a:pPr>
              <a:buFont typeface="Wingdings" charset="2"/>
              <a:buNone/>
            </a:pPr>
            <a:r>
              <a:rPr lang="en-US" altLang="zh-CN" sz="2400" dirty="0">
                <a:latin typeface="Times New Roman" charset="0"/>
              </a:rPr>
              <a:t>I5  0.08</a:t>
            </a:r>
          </a:p>
          <a:p>
            <a:pPr>
              <a:buFont typeface="Wingdings" charset="2"/>
              <a:buNone/>
            </a:pPr>
            <a:endParaRPr lang="en-US" altLang="zh-CN" sz="2400" dirty="0">
              <a:latin typeface="Times New Roman" charset="0"/>
            </a:endParaRPr>
          </a:p>
          <a:p>
            <a:pPr>
              <a:buFont typeface="Wingdings" charset="2"/>
              <a:buNone/>
            </a:pPr>
            <a:r>
              <a:rPr lang="en-US" altLang="zh-CN" sz="2400" dirty="0">
                <a:latin typeface="Times New Roman" charset="0"/>
              </a:rPr>
              <a:t>I4  0.16</a:t>
            </a:r>
          </a:p>
          <a:p>
            <a:pPr>
              <a:buFont typeface="Wingdings" charset="2"/>
              <a:buNone/>
            </a:pPr>
            <a:r>
              <a:rPr lang="en-US" altLang="zh-CN" sz="2400" dirty="0">
                <a:latin typeface="Times New Roman" charset="0"/>
              </a:rPr>
              <a:t>I3  0.18</a:t>
            </a:r>
          </a:p>
          <a:p>
            <a:pPr>
              <a:buFont typeface="Wingdings" charset="2"/>
              <a:buNone/>
            </a:pPr>
            <a:r>
              <a:rPr lang="en-US" altLang="zh-CN" sz="2400" dirty="0">
                <a:latin typeface="Times New Roman" charset="0"/>
              </a:rPr>
              <a:t>I2  0.22</a:t>
            </a:r>
          </a:p>
          <a:p>
            <a:pPr>
              <a:buFont typeface="Wingdings" charset="2"/>
              <a:buNone/>
            </a:pPr>
            <a:r>
              <a:rPr lang="en-US" altLang="zh-CN" sz="2400" dirty="0">
                <a:latin typeface="Times New Roman" charset="0"/>
              </a:rPr>
              <a:t> </a:t>
            </a:r>
          </a:p>
          <a:p>
            <a:pPr>
              <a:buFont typeface="Wingdings" charset="2"/>
              <a:buNone/>
            </a:pPr>
            <a:r>
              <a:rPr lang="en-US" altLang="zh-CN" sz="2400" dirty="0">
                <a:latin typeface="Times New Roman" charset="0"/>
              </a:rPr>
              <a:t>I1  0.32</a:t>
            </a:r>
          </a:p>
        </p:txBody>
      </p:sp>
      <p:sp>
        <p:nvSpPr>
          <p:cNvPr id="14345" name="Line 9"/>
          <p:cNvSpPr>
            <a:spLocks noChangeShapeType="1"/>
          </p:cNvSpPr>
          <p:nvPr/>
        </p:nvSpPr>
        <p:spPr bwMode="auto">
          <a:xfrm flipV="1">
            <a:off x="1676400" y="2438400"/>
            <a:ext cx="1447800" cy="685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346" name="Line 10"/>
          <p:cNvSpPr>
            <a:spLocks noChangeShapeType="1"/>
          </p:cNvSpPr>
          <p:nvPr/>
        </p:nvSpPr>
        <p:spPr bwMode="auto">
          <a:xfrm flipV="1">
            <a:off x="1676400" y="3276600"/>
            <a:ext cx="2514600" cy="1600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347" name="Line 11"/>
          <p:cNvSpPr>
            <a:spLocks noChangeShapeType="1"/>
          </p:cNvSpPr>
          <p:nvPr/>
        </p:nvSpPr>
        <p:spPr bwMode="auto">
          <a:xfrm>
            <a:off x="3581400" y="2590800"/>
            <a:ext cx="5334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353" name="Text Box 17"/>
          <p:cNvSpPr txBox="1">
            <a:spLocks noChangeArrowheads="1"/>
          </p:cNvSpPr>
          <p:nvPr/>
        </p:nvSpPr>
        <p:spPr bwMode="auto">
          <a:xfrm>
            <a:off x="1828800" y="1600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4" name="Text Box 18"/>
          <p:cNvSpPr txBox="1">
            <a:spLocks noChangeArrowheads="1"/>
          </p:cNvSpPr>
          <p:nvPr/>
        </p:nvSpPr>
        <p:spPr bwMode="auto">
          <a:xfrm>
            <a:off x="2819400" y="1905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5" name="Text Box 19"/>
          <p:cNvSpPr txBox="1">
            <a:spLocks noChangeArrowheads="1"/>
          </p:cNvSpPr>
          <p:nvPr/>
        </p:nvSpPr>
        <p:spPr bwMode="auto">
          <a:xfrm>
            <a:off x="4572000" y="2971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6" name="Text Box 20"/>
          <p:cNvSpPr txBox="1">
            <a:spLocks noChangeArrowheads="1"/>
          </p:cNvSpPr>
          <p:nvPr/>
        </p:nvSpPr>
        <p:spPr bwMode="auto">
          <a:xfrm>
            <a:off x="3810000" y="2362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57" name="Text Box 21"/>
          <p:cNvSpPr txBox="1">
            <a:spLocks noChangeArrowheads="1"/>
          </p:cNvSpPr>
          <p:nvPr/>
        </p:nvSpPr>
        <p:spPr bwMode="auto">
          <a:xfrm>
            <a:off x="1828800" y="2057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58" name="Text Box 22"/>
          <p:cNvSpPr txBox="1">
            <a:spLocks noChangeArrowheads="1"/>
          </p:cNvSpPr>
          <p:nvPr/>
        </p:nvSpPr>
        <p:spPr bwMode="auto">
          <a:xfrm>
            <a:off x="2819400" y="2438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59" name="Text Box 23"/>
          <p:cNvSpPr txBox="1">
            <a:spLocks noChangeArrowheads="1"/>
          </p:cNvSpPr>
          <p:nvPr/>
        </p:nvSpPr>
        <p:spPr bwMode="auto">
          <a:xfrm>
            <a:off x="1981200" y="3733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60" name="Text Box 24"/>
          <p:cNvSpPr txBox="1">
            <a:spLocks noChangeArrowheads="1"/>
          </p:cNvSpPr>
          <p:nvPr/>
        </p:nvSpPr>
        <p:spPr bwMode="auto">
          <a:xfrm>
            <a:off x="4419600" y="3581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61" name="Text Box 25"/>
          <p:cNvSpPr txBox="1">
            <a:spLocks noChangeArrowheads="1"/>
          </p:cNvSpPr>
          <p:nvPr/>
        </p:nvSpPr>
        <p:spPr bwMode="auto">
          <a:xfrm>
            <a:off x="2057400" y="44958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1</a:t>
            </a:r>
          </a:p>
        </p:txBody>
      </p:sp>
      <p:sp>
        <p:nvSpPr>
          <p:cNvPr id="14362" name="Text Box 26"/>
          <p:cNvSpPr txBox="1">
            <a:spLocks noChangeArrowheads="1"/>
          </p:cNvSpPr>
          <p:nvPr/>
        </p:nvSpPr>
        <p:spPr bwMode="auto">
          <a:xfrm>
            <a:off x="1981200" y="3200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400">
                <a:latin typeface="Times New Roman" charset="0"/>
              </a:rPr>
              <a:t>0</a:t>
            </a:r>
          </a:p>
        </p:txBody>
      </p:sp>
      <p:sp>
        <p:nvSpPr>
          <p:cNvPr id="14363" name="Text Box 27"/>
          <p:cNvSpPr txBox="1">
            <a:spLocks noChangeArrowheads="1"/>
          </p:cNvSpPr>
          <p:nvPr/>
        </p:nvSpPr>
        <p:spPr bwMode="auto">
          <a:xfrm>
            <a:off x="5867400" y="1524000"/>
            <a:ext cx="2971800"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zh-CN" altLang="en-US" sz="2400" dirty="0">
                <a:latin typeface="Times New Roman" charset="0"/>
              </a:rPr>
              <a:t>编码：</a:t>
            </a:r>
          </a:p>
          <a:p>
            <a:pPr>
              <a:spcBef>
                <a:spcPct val="50000"/>
              </a:spcBef>
            </a:pPr>
            <a:r>
              <a:rPr lang="zh-CN" altLang="en-US" sz="2400" dirty="0">
                <a:latin typeface="Times New Roman" charset="0"/>
              </a:rPr>
              <a:t>指令  编码   码长</a:t>
            </a:r>
          </a:p>
          <a:p>
            <a:pPr>
              <a:spcBef>
                <a:spcPct val="50000"/>
              </a:spcBef>
            </a:pPr>
            <a:r>
              <a:rPr lang="zh-CN" altLang="en-US" sz="2400" dirty="0">
                <a:latin typeface="Times New Roman" charset="0"/>
              </a:rPr>
              <a:t>  </a:t>
            </a:r>
            <a:r>
              <a:rPr lang="en-US" altLang="zh-CN" sz="2400" dirty="0">
                <a:latin typeface="Times New Roman" charset="0"/>
              </a:rPr>
              <a:t>I1       01         2</a:t>
            </a:r>
          </a:p>
          <a:p>
            <a:pPr>
              <a:spcBef>
                <a:spcPct val="50000"/>
              </a:spcBef>
            </a:pPr>
            <a:r>
              <a:rPr lang="en-US" altLang="zh-CN" sz="2400" dirty="0">
                <a:latin typeface="Times New Roman" charset="0"/>
              </a:rPr>
              <a:t>  I2       11         2</a:t>
            </a:r>
          </a:p>
          <a:p>
            <a:pPr>
              <a:spcBef>
                <a:spcPct val="50000"/>
              </a:spcBef>
            </a:pPr>
            <a:r>
              <a:rPr lang="en-US" altLang="zh-CN" sz="2400" dirty="0">
                <a:latin typeface="Times New Roman" charset="0"/>
              </a:rPr>
              <a:t>  I3       10         2</a:t>
            </a:r>
          </a:p>
          <a:p>
            <a:pPr>
              <a:spcBef>
                <a:spcPct val="50000"/>
              </a:spcBef>
            </a:pPr>
            <a:r>
              <a:rPr lang="en-US" altLang="zh-CN" sz="2400" dirty="0">
                <a:latin typeface="Times New Roman" charset="0"/>
              </a:rPr>
              <a:t>  I4       001       3</a:t>
            </a:r>
          </a:p>
          <a:p>
            <a:pPr>
              <a:spcBef>
                <a:spcPct val="50000"/>
              </a:spcBef>
            </a:pPr>
            <a:r>
              <a:rPr lang="en-US" altLang="zh-CN" sz="2400" dirty="0">
                <a:latin typeface="Times New Roman" charset="0"/>
              </a:rPr>
              <a:t>  I5       0001     4</a:t>
            </a:r>
          </a:p>
          <a:p>
            <a:pPr>
              <a:spcBef>
                <a:spcPct val="50000"/>
              </a:spcBef>
            </a:pPr>
            <a:r>
              <a:rPr lang="en-US" altLang="zh-CN" sz="2400" dirty="0">
                <a:latin typeface="Times New Roman" charset="0"/>
              </a:rPr>
              <a:t>  I6       0000     4</a:t>
            </a:r>
          </a:p>
        </p:txBody>
      </p:sp>
      <p:sp>
        <p:nvSpPr>
          <p:cNvPr id="14366" name="Oval 30"/>
          <p:cNvSpPr>
            <a:spLocks noChangeArrowheads="1"/>
          </p:cNvSpPr>
          <p:nvPr/>
        </p:nvSpPr>
        <p:spPr bwMode="auto">
          <a:xfrm>
            <a:off x="2133600" y="1905000"/>
            <a:ext cx="5334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0.12</a:t>
            </a:r>
          </a:p>
        </p:txBody>
      </p:sp>
      <p:sp>
        <p:nvSpPr>
          <p:cNvPr id="14367" name="Oval 31"/>
          <p:cNvSpPr>
            <a:spLocks noChangeArrowheads="1"/>
          </p:cNvSpPr>
          <p:nvPr/>
        </p:nvSpPr>
        <p:spPr bwMode="auto">
          <a:xfrm>
            <a:off x="2286000" y="3505200"/>
            <a:ext cx="5334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0.4</a:t>
            </a:r>
          </a:p>
        </p:txBody>
      </p:sp>
      <p:sp>
        <p:nvSpPr>
          <p:cNvPr id="14368" name="Oval 32"/>
          <p:cNvSpPr>
            <a:spLocks noChangeArrowheads="1"/>
          </p:cNvSpPr>
          <p:nvPr/>
        </p:nvSpPr>
        <p:spPr bwMode="auto">
          <a:xfrm>
            <a:off x="3124200" y="2209800"/>
            <a:ext cx="5334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0.28</a:t>
            </a:r>
          </a:p>
        </p:txBody>
      </p:sp>
      <p:sp>
        <p:nvSpPr>
          <p:cNvPr id="14369" name="Oval 33"/>
          <p:cNvSpPr>
            <a:spLocks noChangeArrowheads="1"/>
          </p:cNvSpPr>
          <p:nvPr/>
        </p:nvSpPr>
        <p:spPr bwMode="auto">
          <a:xfrm>
            <a:off x="4800600" y="3352800"/>
            <a:ext cx="4572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1</a:t>
            </a:r>
          </a:p>
        </p:txBody>
      </p:sp>
      <p:sp>
        <p:nvSpPr>
          <p:cNvPr id="14370" name="Oval 34"/>
          <p:cNvSpPr>
            <a:spLocks noChangeArrowheads="1"/>
          </p:cNvSpPr>
          <p:nvPr/>
        </p:nvSpPr>
        <p:spPr bwMode="auto">
          <a:xfrm>
            <a:off x="4038600" y="2819400"/>
            <a:ext cx="457200" cy="4572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b="1">
                <a:latin typeface="宋体" charset="-122"/>
              </a:rPr>
              <a:t>0.6</a:t>
            </a:r>
          </a:p>
        </p:txBody>
      </p:sp>
      <p:sp>
        <p:nvSpPr>
          <p:cNvPr id="14371" name="Line 35"/>
          <p:cNvSpPr>
            <a:spLocks noChangeShapeType="1"/>
          </p:cNvSpPr>
          <p:nvPr/>
        </p:nvSpPr>
        <p:spPr bwMode="auto">
          <a:xfrm>
            <a:off x="1676400" y="3505200"/>
            <a:ext cx="6096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2" name="Line 36"/>
          <p:cNvSpPr>
            <a:spLocks noChangeShapeType="1"/>
          </p:cNvSpPr>
          <p:nvPr/>
        </p:nvSpPr>
        <p:spPr bwMode="auto">
          <a:xfrm flipV="1">
            <a:off x="1676400" y="3733800"/>
            <a:ext cx="6096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3" name="Line 37"/>
          <p:cNvSpPr>
            <a:spLocks noChangeShapeType="1"/>
          </p:cNvSpPr>
          <p:nvPr/>
        </p:nvSpPr>
        <p:spPr bwMode="auto">
          <a:xfrm>
            <a:off x="1600200" y="1828800"/>
            <a:ext cx="5334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4" name="Line 38"/>
          <p:cNvSpPr>
            <a:spLocks noChangeShapeType="1"/>
          </p:cNvSpPr>
          <p:nvPr/>
        </p:nvSpPr>
        <p:spPr bwMode="auto">
          <a:xfrm flipV="1">
            <a:off x="1600200" y="2057400"/>
            <a:ext cx="5334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5" name="Line 39"/>
          <p:cNvSpPr>
            <a:spLocks noChangeShapeType="1"/>
          </p:cNvSpPr>
          <p:nvPr/>
        </p:nvSpPr>
        <p:spPr bwMode="auto">
          <a:xfrm>
            <a:off x="2667000" y="2133600"/>
            <a:ext cx="457200" cy="304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6" name="Line 40"/>
          <p:cNvSpPr>
            <a:spLocks noChangeShapeType="1"/>
          </p:cNvSpPr>
          <p:nvPr/>
        </p:nvSpPr>
        <p:spPr bwMode="auto">
          <a:xfrm>
            <a:off x="4419600" y="3200400"/>
            <a:ext cx="381000" cy="3810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4377" name="Line 41"/>
          <p:cNvSpPr>
            <a:spLocks noChangeShapeType="1"/>
          </p:cNvSpPr>
          <p:nvPr/>
        </p:nvSpPr>
        <p:spPr bwMode="auto">
          <a:xfrm flipV="1">
            <a:off x="2819400" y="3581400"/>
            <a:ext cx="1981200" cy="2286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 name="Rectangle 1"/>
          <p:cNvSpPr/>
          <p:nvPr/>
        </p:nvSpPr>
        <p:spPr>
          <a:xfrm>
            <a:off x="1094394" y="5674667"/>
            <a:ext cx="3515706" cy="461665"/>
          </a:xfrm>
          <a:prstGeom prst="rect">
            <a:avLst/>
          </a:prstGeom>
        </p:spPr>
        <p:txBody>
          <a:bodyPr wrap="none">
            <a:spAutoFit/>
          </a:bodyPr>
          <a:lstStyle/>
          <a:p>
            <a:pPr>
              <a:spcBef>
                <a:spcPct val="50000"/>
              </a:spcBef>
            </a:pPr>
            <a:r>
              <a:rPr lang="zh-CN" altLang="en-US" sz="2400">
                <a:latin typeface="Times New Roman" charset="0"/>
              </a:rPr>
              <a:t>平均码长 </a:t>
            </a:r>
            <a:r>
              <a:rPr lang="en-US" altLang="zh-CN" sz="2400" dirty="0">
                <a:latin typeface="Times New Roman" charset="0"/>
              </a:rPr>
              <a:t>L= </a:t>
            </a:r>
            <a:r>
              <a:rPr lang="zh-CN" altLang="zh-CN" sz="2400" dirty="0">
                <a:latin typeface="Times New Roman" charset="0"/>
                <a:sym typeface="Symbol" charset="2"/>
              </a:rPr>
              <a:t></a:t>
            </a:r>
            <a:r>
              <a:rPr lang="en-US" altLang="zh-CN" sz="2400" dirty="0">
                <a:latin typeface="Times New Roman" charset="0"/>
                <a:sym typeface="Symbol" charset="2"/>
              </a:rPr>
              <a:t>(</a:t>
            </a:r>
            <a:r>
              <a:rPr lang="en-US" altLang="en-US" sz="2400" dirty="0">
                <a:latin typeface="Times New Roman" charset="0"/>
              </a:rPr>
              <a:t>P</a:t>
            </a:r>
            <a:r>
              <a:rPr lang="en-US" altLang="en-US" sz="2400" baseline="-25000" dirty="0">
                <a:latin typeface="Times New Roman" charset="0"/>
              </a:rPr>
              <a:t>i</a:t>
            </a:r>
            <a:r>
              <a:rPr lang="en-US" altLang="en-US" sz="2400" dirty="0">
                <a:latin typeface="Times New Roman" charset="0"/>
              </a:rPr>
              <a:t>*l</a:t>
            </a:r>
            <a:r>
              <a:rPr lang="en-US" altLang="en-US" sz="2400" baseline="-25000" dirty="0">
                <a:latin typeface="Times New Roman" charset="0"/>
              </a:rPr>
              <a:t>i</a:t>
            </a:r>
            <a:r>
              <a:rPr lang="en-US" altLang="en-US" sz="2400" dirty="0">
                <a:latin typeface="Times New Roman" charset="0"/>
              </a:rPr>
              <a:t>) =2</a:t>
            </a:r>
            <a:r>
              <a:rPr lang="en-US" altLang="zh-CN" sz="2400" dirty="0">
                <a:latin typeface="Times New Roman" charset="0"/>
              </a:rPr>
              <a:t>.4</a:t>
            </a:r>
          </a:p>
        </p:txBody>
      </p:sp>
    </p:spTree>
    <p:extLst>
      <p:ext uri="{BB962C8B-B14F-4D97-AF65-F5344CB8AC3E}">
        <p14:creationId xmlns:p14="http://schemas.microsoft.com/office/powerpoint/2010/main" val="1975278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指令长度与数据字长的关系 </a:t>
            </a:r>
            <a:endParaRPr lang="en-US" dirty="0"/>
          </a:p>
        </p:txBody>
      </p:sp>
      <p:sp>
        <p:nvSpPr>
          <p:cNvPr id="3" name="Content Placeholder 2"/>
          <p:cNvSpPr>
            <a:spLocks noGrp="1"/>
          </p:cNvSpPr>
          <p:nvPr>
            <p:ph idx="1"/>
          </p:nvPr>
        </p:nvSpPr>
        <p:spPr/>
        <p:txBody>
          <a:bodyPr>
            <a:normAutofit/>
          </a:bodyPr>
          <a:lstStyle/>
          <a:p>
            <a:r>
              <a:rPr lang="zh-CN" altLang="en-US" dirty="0"/>
              <a:t>字长：计算机能直接处理的二进制数据的位数</a:t>
            </a:r>
            <a:endParaRPr lang="en-US" altLang="zh-CN" dirty="0"/>
          </a:p>
          <a:p>
            <a:pPr lvl="1"/>
            <a:r>
              <a:rPr lang="zh-CN" altLang="en-US" dirty="0"/>
              <a:t>字长决定了计算机的运算精度，字长越长，计算机的运算精度越高，高性能的计算机字长较长，而性能较差的计算机字长相对要短一些</a:t>
            </a:r>
            <a:endParaRPr lang="en-US" altLang="zh-CN" dirty="0"/>
          </a:p>
          <a:p>
            <a:pPr lvl="1"/>
            <a:r>
              <a:rPr lang="zh-CN" altLang="en-US" dirty="0"/>
              <a:t>地址码长度决定了指令直接寻址能力，若为</a:t>
            </a:r>
            <a:r>
              <a:rPr lang="en-US" altLang="zh-CN" dirty="0"/>
              <a:t>n</a:t>
            </a:r>
            <a:r>
              <a:rPr lang="zh-CN" altLang="en-US" dirty="0"/>
              <a:t>位，则给出的</a:t>
            </a:r>
            <a:r>
              <a:rPr lang="en-US" altLang="zh-CN" dirty="0"/>
              <a:t>n</a:t>
            </a:r>
            <a:r>
              <a:rPr lang="zh-CN" altLang="en-US" dirty="0"/>
              <a:t>位直接地址寻址</a:t>
            </a:r>
            <a:r>
              <a:rPr lang="en-US" altLang="zh-CN" dirty="0"/>
              <a:t>2</a:t>
            </a:r>
            <a:r>
              <a:rPr lang="en-US" altLang="zh-CN" baseline="30000" dirty="0"/>
              <a:t>n</a:t>
            </a:r>
            <a:r>
              <a:rPr lang="zh-CN" altLang="en-US" dirty="0"/>
              <a:t>字节。</a:t>
            </a:r>
            <a:endParaRPr lang="en-US" altLang="zh-CN" dirty="0"/>
          </a:p>
          <a:p>
            <a:r>
              <a:rPr lang="zh-CN" altLang="en-US" dirty="0"/>
              <a:t>扩大寻址能力的方法</a:t>
            </a:r>
            <a:endParaRPr lang="en-US" altLang="zh-CN" dirty="0"/>
          </a:p>
          <a:p>
            <a:pPr lvl="1"/>
            <a:r>
              <a:rPr lang="zh-CN" altLang="en-US" dirty="0"/>
              <a:t>通过增加机器字长来增加地址码的长度</a:t>
            </a:r>
            <a:endParaRPr lang="en-US" altLang="zh-CN" dirty="0"/>
          </a:p>
          <a:p>
            <a:pPr lvl="1"/>
            <a:r>
              <a:rPr lang="zh-CN" altLang="en-US" dirty="0"/>
              <a:t>采用地址扩展技术，把存储空间分成若干个段，用基地址加位移量的方法来增加地址码的长度</a:t>
            </a:r>
            <a:endParaRPr lang="en-US" dirty="0"/>
          </a:p>
        </p:txBody>
      </p:sp>
    </p:spTree>
    <p:extLst>
      <p:ext uri="{BB962C8B-B14F-4D97-AF65-F5344CB8AC3E}">
        <p14:creationId xmlns:p14="http://schemas.microsoft.com/office/powerpoint/2010/main" val="407468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指令长度与数据字长的关系 </a:t>
            </a:r>
            <a:endParaRPr lang="en-US" dirty="0"/>
          </a:p>
        </p:txBody>
      </p:sp>
      <p:sp>
        <p:nvSpPr>
          <p:cNvPr id="3" name="Content Placeholder 2"/>
          <p:cNvSpPr>
            <a:spLocks noGrp="1"/>
          </p:cNvSpPr>
          <p:nvPr>
            <p:ph idx="1"/>
          </p:nvPr>
        </p:nvSpPr>
        <p:spPr/>
        <p:txBody>
          <a:bodyPr/>
          <a:lstStyle/>
          <a:p>
            <a:r>
              <a:rPr lang="zh-CN" altLang="en-US" dirty="0"/>
              <a:t>为了便于处理字符数据和尽可能地充分利用存储空间，一般机器的字长都是字节长度</a:t>
            </a:r>
            <a:r>
              <a:rPr lang="en-US" altLang="zh-CN" dirty="0"/>
              <a:t>(</a:t>
            </a:r>
            <a:r>
              <a:rPr lang="zh-CN" altLang="en-US" dirty="0"/>
              <a:t>即</a:t>
            </a:r>
            <a:r>
              <a:rPr lang="en-US" altLang="zh-CN" dirty="0"/>
              <a:t>8</a:t>
            </a:r>
            <a:r>
              <a:rPr lang="zh-CN" altLang="en-US" dirty="0"/>
              <a:t>位</a:t>
            </a:r>
            <a:r>
              <a:rPr lang="en-US" altLang="zh-CN" dirty="0"/>
              <a:t>)</a:t>
            </a:r>
            <a:r>
              <a:rPr lang="zh-CN" altLang="en-US" dirty="0"/>
              <a:t>的</a:t>
            </a:r>
            <a:r>
              <a:rPr lang="en-US" altLang="zh-CN" dirty="0"/>
              <a:t>1</a:t>
            </a:r>
            <a:r>
              <a:rPr lang="zh-CN" altLang="en-US" dirty="0"/>
              <a:t>，</a:t>
            </a:r>
            <a:r>
              <a:rPr lang="en-US" altLang="zh-CN" dirty="0"/>
              <a:t>2</a:t>
            </a:r>
            <a:r>
              <a:rPr lang="zh-CN" altLang="en-US" dirty="0"/>
              <a:t>，</a:t>
            </a:r>
            <a:r>
              <a:rPr lang="en-US" altLang="zh-CN" dirty="0"/>
              <a:t>4</a:t>
            </a:r>
            <a:r>
              <a:rPr lang="zh-CN" altLang="en-US" dirty="0"/>
              <a:t>或</a:t>
            </a:r>
            <a:r>
              <a:rPr lang="en-US" altLang="zh-CN" dirty="0"/>
              <a:t>8</a:t>
            </a:r>
            <a:r>
              <a:rPr lang="zh-CN" altLang="en-US" dirty="0"/>
              <a:t>倍，也就是</a:t>
            </a:r>
            <a:r>
              <a:rPr lang="en-US" altLang="zh-CN" dirty="0"/>
              <a:t>8</a:t>
            </a:r>
            <a:r>
              <a:rPr lang="zh-CN" altLang="en-US" dirty="0"/>
              <a:t>，</a:t>
            </a:r>
            <a:r>
              <a:rPr lang="en-US" altLang="zh-CN" dirty="0"/>
              <a:t>16</a:t>
            </a:r>
            <a:r>
              <a:rPr lang="zh-CN" altLang="en-US" dirty="0"/>
              <a:t>，</a:t>
            </a:r>
            <a:r>
              <a:rPr lang="en-US" altLang="zh-CN" dirty="0"/>
              <a:t>32</a:t>
            </a:r>
            <a:r>
              <a:rPr lang="zh-CN" altLang="en-US" dirty="0"/>
              <a:t>或</a:t>
            </a:r>
            <a:r>
              <a:rPr lang="en-US" altLang="zh-CN" dirty="0"/>
              <a:t>64</a:t>
            </a:r>
            <a:r>
              <a:rPr lang="zh-CN" altLang="en-US" dirty="0"/>
              <a:t>位。 </a:t>
            </a:r>
          </a:p>
          <a:p>
            <a:r>
              <a:rPr lang="zh-CN" altLang="en-US" dirty="0"/>
              <a:t>指令的长度主要取决于操作码的长度、操作数地址的长度和操作数地址的个数。</a:t>
            </a:r>
            <a:endParaRPr lang="en-US" altLang="zh-CN" dirty="0"/>
          </a:p>
          <a:p>
            <a:r>
              <a:rPr lang="zh-CN" altLang="en-US" dirty="0"/>
              <a:t>为了充分地利用存储空间，指令的长度通常为字节的整数倍。 </a:t>
            </a:r>
          </a:p>
          <a:p>
            <a:endParaRPr lang="en-US" dirty="0"/>
          </a:p>
        </p:txBody>
      </p:sp>
    </p:spTree>
    <p:extLst>
      <p:ext uri="{BB962C8B-B14F-4D97-AF65-F5344CB8AC3E}">
        <p14:creationId xmlns:p14="http://schemas.microsoft.com/office/powerpoint/2010/main" val="2137061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指令长度与数据字长的关系 </a:t>
            </a:r>
            <a:endParaRPr lang="en-US" dirty="0"/>
          </a:p>
        </p:txBody>
      </p:sp>
      <p:sp>
        <p:nvSpPr>
          <p:cNvPr id="3" name="Content Placeholder 2"/>
          <p:cNvSpPr>
            <a:spLocks noGrp="1"/>
          </p:cNvSpPr>
          <p:nvPr>
            <p:ph idx="1"/>
          </p:nvPr>
        </p:nvSpPr>
        <p:spPr/>
        <p:txBody>
          <a:bodyPr/>
          <a:lstStyle/>
          <a:p>
            <a:r>
              <a:rPr lang="zh-CN" altLang="en-US" dirty="0"/>
              <a:t>如果数据字长为</a:t>
            </a:r>
            <a:r>
              <a:rPr lang="en-US" altLang="zh-CN" dirty="0"/>
              <a:t>32</a:t>
            </a:r>
            <a:r>
              <a:rPr lang="zh-CN" altLang="en-US" dirty="0"/>
              <a:t>位，存储器的地址按字节表示，则指令系统可支持对字节、半字、字、双字的运算，有些计算机有位处理指令</a:t>
            </a:r>
            <a:endParaRPr lang="en-US" altLang="zh-CN" dirty="0"/>
          </a:p>
          <a:p>
            <a:r>
              <a:rPr lang="zh-CN" altLang="en-US" dirty="0"/>
              <a:t>一般要求多字节数据对准边界</a:t>
            </a:r>
            <a:endParaRPr lang="en-US" altLang="zh-CN" dirty="0"/>
          </a:p>
          <a:p>
            <a:endParaRPr lang="en-US" dirty="0"/>
          </a:p>
        </p:txBody>
      </p:sp>
      <p:pic>
        <p:nvPicPr>
          <p:cNvPr id="1025" name="Picture 1" descr="e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272" y="3609563"/>
            <a:ext cx="5760575" cy="305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1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5.3</a:t>
            </a:r>
            <a:r>
              <a:rPr lang="zh-CN" altLang="en-US" dirty="0"/>
              <a:t> 寻址方式</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8320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寻址方式</a:t>
            </a:r>
            <a:endParaRPr lang="en-US" dirty="0"/>
          </a:p>
        </p:txBody>
      </p:sp>
      <p:sp>
        <p:nvSpPr>
          <p:cNvPr id="3" name="Content Placeholder 2"/>
          <p:cNvSpPr>
            <a:spLocks noGrp="1"/>
          </p:cNvSpPr>
          <p:nvPr>
            <p:ph idx="1"/>
          </p:nvPr>
        </p:nvSpPr>
        <p:spPr/>
        <p:txBody>
          <a:bodyPr/>
          <a:lstStyle/>
          <a:p>
            <a:r>
              <a:rPr lang="zh-CN" altLang="en-US" dirty="0"/>
              <a:t>所谓寻址方式</a:t>
            </a:r>
            <a:r>
              <a:rPr lang="en-US" altLang="zh-CN" dirty="0"/>
              <a:t>(</a:t>
            </a:r>
            <a:r>
              <a:rPr lang="zh-CN" altLang="en-US" dirty="0"/>
              <a:t>或编址方式</a:t>
            </a:r>
            <a:r>
              <a:rPr lang="en-US" altLang="zh-CN" dirty="0"/>
              <a:t>)</a:t>
            </a:r>
            <a:r>
              <a:rPr lang="zh-CN" altLang="en-US" dirty="0"/>
              <a:t>指的是确定本条指令的数据地址及下一条要执行的指令地址的方法</a:t>
            </a:r>
            <a:endParaRPr lang="en-US" altLang="zh-CN" dirty="0"/>
          </a:p>
          <a:p>
            <a:r>
              <a:rPr lang="zh-CN" altLang="en-US" dirty="0"/>
              <a:t>它与计算机硬件结构紧密相关，而且对指令格式和功能有很大影响</a:t>
            </a:r>
            <a:endParaRPr lang="en-US" altLang="zh-CN" dirty="0"/>
          </a:p>
          <a:p>
            <a:r>
              <a:rPr lang="zh-CN" altLang="en-US" dirty="0"/>
              <a:t>不同的计算机有不同的寻址方式，但其基本原理是相同的。</a:t>
            </a:r>
            <a:endParaRPr lang="en-US" dirty="0"/>
          </a:p>
        </p:txBody>
      </p:sp>
    </p:spTree>
    <p:extLst>
      <p:ext uri="{BB962C8B-B14F-4D97-AF65-F5344CB8AC3E}">
        <p14:creationId xmlns:p14="http://schemas.microsoft.com/office/powerpoint/2010/main" val="1791722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normAutofit fontScale="90000"/>
          </a:bodyPr>
          <a:lstStyle/>
          <a:p>
            <a:r>
              <a:rPr lang="zh-CN" altLang="en-US"/>
              <a:t>芯片是信息社会的基石 </a:t>
            </a:r>
            <a:endParaRPr lang="zh-CN" altLang="en-US" dirty="0"/>
          </a:p>
        </p:txBody>
      </p:sp>
      <p:sp>
        <p:nvSpPr>
          <p:cNvPr id="48" name="Text Box 8"/>
          <p:cNvSpPr txBox="1">
            <a:spLocks noChangeArrowheads="1"/>
          </p:cNvSpPr>
          <p:nvPr/>
        </p:nvSpPr>
        <p:spPr bwMode="auto">
          <a:xfrm>
            <a:off x="6010172" y="3402750"/>
            <a:ext cx="85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内存</a:t>
            </a:r>
          </a:p>
        </p:txBody>
      </p:sp>
      <p:pic>
        <p:nvPicPr>
          <p:cNvPr id="1028" name="Picture 4" descr="C:\Users\c00227478\AppData\Roaming\eSpace_Desktop\UserData\c00227478\imagefiles\A6B5073F-320B-4520-A72F-05DCC9040B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231" y="3951033"/>
            <a:ext cx="1692418" cy="1184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98649" y="3854300"/>
            <a:ext cx="1343009" cy="11631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943" y="2403294"/>
            <a:ext cx="2976816" cy="2128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69943" y="1963915"/>
            <a:ext cx="2948499" cy="307777"/>
          </a:xfrm>
          <a:prstGeom prst="rect">
            <a:avLst/>
          </a:prstGeom>
        </p:spPr>
        <p:txBody>
          <a:bodyPr wrap="none">
            <a:spAutoFit/>
          </a:bodyPr>
          <a:lstStyle/>
          <a:p>
            <a:r>
              <a:rPr lang="zh-CN" altLang="en-US" sz="1400" dirty="0">
                <a:latin typeface="Huawei Sans" panose="020C0503030203020204" pitchFamily="34" charset="0"/>
                <a:ea typeface="方正兰亭黑简体" panose="02000000000000000000" pitchFamily="2" charset="-122"/>
              </a:rPr>
              <a:t>世界第一台通用电子计算机</a:t>
            </a:r>
            <a:r>
              <a:rPr lang="en-US" altLang="zh-CN" sz="1400" dirty="0">
                <a:latin typeface="Huawei Sans" panose="020C0503030203020204" pitchFamily="34" charset="0"/>
                <a:ea typeface="方正兰亭黑简体" panose="02000000000000000000" pitchFamily="2" charset="-122"/>
              </a:rPr>
              <a:t>—ENIAC</a:t>
            </a:r>
          </a:p>
        </p:txBody>
      </p:sp>
      <p:sp>
        <p:nvSpPr>
          <p:cNvPr id="3" name="矩形 2"/>
          <p:cNvSpPr/>
          <p:nvPr/>
        </p:nvSpPr>
        <p:spPr>
          <a:xfrm>
            <a:off x="548879" y="4745832"/>
            <a:ext cx="3970585" cy="553421"/>
          </a:xfrm>
          <a:prstGeom prst="rect">
            <a:avLst/>
          </a:prstGeom>
        </p:spPr>
        <p:txBody>
          <a:bodyPr wrap="square">
            <a:spAutoFit/>
          </a:bodyPr>
          <a:lstStyle/>
          <a:p>
            <a:pPr>
              <a:lnSpc>
                <a:spcPct val="110000"/>
              </a:lnSpc>
            </a:pPr>
            <a:r>
              <a:rPr lang="en-US" altLang="zh-CN" sz="1400" dirty="0">
                <a:latin typeface="Huawei Sans" panose="020C0503030203020204" pitchFamily="34" charset="0"/>
                <a:ea typeface="方正兰亭黑简体" panose="02000000000000000000" pitchFamily="2" charset="-122"/>
              </a:rPr>
              <a:t>1946</a:t>
            </a:r>
            <a:r>
              <a:rPr lang="zh-CN" altLang="en-US" sz="1400" dirty="0">
                <a:latin typeface="Huawei Sans" panose="020C0503030203020204" pitchFamily="34" charset="0"/>
                <a:ea typeface="方正兰亭黑简体" panose="02000000000000000000" pitchFamily="2" charset="-122"/>
              </a:rPr>
              <a:t>年诞生，由</a:t>
            </a:r>
            <a:r>
              <a:rPr lang="en-US" altLang="zh-CN" sz="1400" dirty="0">
                <a:latin typeface="Huawei Sans" panose="020C0503030203020204" pitchFamily="34" charset="0"/>
                <a:ea typeface="方正兰亭黑简体" panose="02000000000000000000" pitchFamily="2" charset="-122"/>
              </a:rPr>
              <a:t>18,800</a:t>
            </a:r>
            <a:r>
              <a:rPr lang="zh-CN" altLang="en-US" sz="1400" dirty="0">
                <a:latin typeface="Huawei Sans" panose="020C0503030203020204" pitchFamily="34" charset="0"/>
                <a:ea typeface="方正兰亭黑简体" panose="02000000000000000000" pitchFamily="2" charset="-122"/>
              </a:rPr>
              <a:t>多个电子管组成，重量</a:t>
            </a:r>
            <a:r>
              <a:rPr lang="en-US" altLang="zh-CN" sz="1400" dirty="0">
                <a:latin typeface="Huawei Sans" panose="020C0503030203020204" pitchFamily="34" charset="0"/>
                <a:ea typeface="方正兰亭黑简体" panose="02000000000000000000" pitchFamily="2" charset="-122"/>
              </a:rPr>
              <a:t>30</a:t>
            </a:r>
            <a:r>
              <a:rPr lang="zh-CN" altLang="en-US" sz="1400" dirty="0">
                <a:latin typeface="Huawei Sans" panose="020C0503030203020204" pitchFamily="34" charset="0"/>
                <a:ea typeface="方正兰亭黑简体" panose="02000000000000000000" pitchFamily="2" charset="-122"/>
              </a:rPr>
              <a:t>多吨，占地面积</a:t>
            </a:r>
            <a:r>
              <a:rPr lang="en-US" altLang="zh-CN" sz="1400" dirty="0">
                <a:latin typeface="Huawei Sans" panose="020C0503030203020204" pitchFamily="34" charset="0"/>
                <a:ea typeface="方正兰亭黑简体" panose="02000000000000000000" pitchFamily="2" charset="-122"/>
              </a:rPr>
              <a:t>170</a:t>
            </a:r>
            <a:r>
              <a:rPr lang="zh-CN" altLang="en-US" sz="1400" dirty="0">
                <a:latin typeface="Huawei Sans" panose="020C0503030203020204" pitchFamily="34" charset="0"/>
                <a:ea typeface="方正兰亭黑简体" panose="02000000000000000000" pitchFamily="2" charset="-122"/>
              </a:rPr>
              <a:t>多平方米 。</a:t>
            </a:r>
          </a:p>
        </p:txBody>
      </p:sp>
      <p:sp>
        <p:nvSpPr>
          <p:cNvPr id="4" name="右箭头 3"/>
          <p:cNvSpPr/>
          <p:nvPr/>
        </p:nvSpPr>
        <p:spPr bwMode="auto">
          <a:xfrm>
            <a:off x="4041493" y="3501146"/>
            <a:ext cx="1498314" cy="327927"/>
          </a:xfrm>
          <a:prstGeom prst="rightArrow">
            <a:avLst/>
          </a:prstGeom>
          <a:solidFill>
            <a:srgbClr val="00B0F0"/>
          </a:solidFill>
          <a:ln w="22225" cap="flat" cmpd="sng" algn="ctr">
            <a:solidFill>
              <a:srgbClr val="15B0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buClr>
                <a:srgbClr val="CC9900"/>
              </a:buClr>
              <a:buFont typeface="Wingdings" pitchFamily="2" charset="2"/>
              <a:buChar char="n"/>
            </a:pPr>
            <a:endParaRPr lang="zh-CN" altLang="en-US">
              <a:latin typeface="Huawei Sans" panose="020C0503030203020204" pitchFamily="34" charset="0"/>
              <a:ea typeface="方正兰亭黑简体" panose="02000000000000000000" pitchFamily="2" charset="-122"/>
            </a:endParaRPr>
          </a:p>
        </p:txBody>
      </p:sp>
      <p:sp>
        <p:nvSpPr>
          <p:cNvPr id="28" name="矩形 27"/>
          <p:cNvSpPr/>
          <p:nvPr/>
        </p:nvSpPr>
        <p:spPr>
          <a:xfrm>
            <a:off x="3959787" y="3182935"/>
            <a:ext cx="1620957" cy="307777"/>
          </a:xfrm>
          <a:prstGeom prst="rect">
            <a:avLst/>
          </a:prstGeom>
        </p:spPr>
        <p:txBody>
          <a:bodyPr wrap="none">
            <a:spAutoFit/>
          </a:bodyPr>
          <a:lstStyle/>
          <a:p>
            <a:r>
              <a:rPr lang="zh-CN" altLang="en-US" sz="1400" dirty="0">
                <a:latin typeface="Huawei Sans" panose="020C0503030203020204" pitchFamily="34" charset="0"/>
                <a:ea typeface="方正兰亭黑简体" panose="02000000000000000000" pitchFamily="2" charset="-122"/>
              </a:rPr>
              <a:t>得益于芯片的发展</a:t>
            </a:r>
            <a:endParaRPr lang="en-US" altLang="zh-CN" sz="1400" dirty="0">
              <a:latin typeface="Huawei Sans" panose="020C0503030203020204" pitchFamily="34" charset="0"/>
              <a:ea typeface="方正兰亭黑简体" panose="02000000000000000000" pitchFamily="2" charset="-122"/>
            </a:endParaRPr>
          </a:p>
        </p:txBody>
      </p:sp>
      <p:sp>
        <p:nvSpPr>
          <p:cNvPr id="29" name="矩形 28"/>
          <p:cNvSpPr/>
          <p:nvPr/>
        </p:nvSpPr>
        <p:spPr>
          <a:xfrm>
            <a:off x="3959786" y="3846336"/>
            <a:ext cx="1441420" cy="307777"/>
          </a:xfrm>
          <a:prstGeom prst="rect">
            <a:avLst/>
          </a:prstGeom>
        </p:spPr>
        <p:txBody>
          <a:bodyPr wrap="none">
            <a:spAutoFit/>
          </a:bodyPr>
          <a:lstStyle/>
          <a:p>
            <a:r>
              <a:rPr lang="zh-CN" altLang="en-US" sz="1400" dirty="0">
                <a:latin typeface="Huawei Sans" panose="020C0503030203020204" pitchFamily="34" charset="0"/>
                <a:ea typeface="方正兰亭黑简体" panose="02000000000000000000" pitchFamily="2" charset="-122"/>
              </a:rPr>
              <a:t>小型化，高性能</a:t>
            </a:r>
            <a:endParaRPr lang="en-US" altLang="zh-CN" sz="1400" dirty="0">
              <a:latin typeface="Huawei Sans" panose="020C0503030203020204" pitchFamily="34" charset="0"/>
              <a:ea typeface="方正兰亭黑简体" panose="02000000000000000000" pitchFamily="2" charset="-122"/>
            </a:endParaRPr>
          </a:p>
        </p:txBody>
      </p:sp>
      <p:sp>
        <p:nvSpPr>
          <p:cNvPr id="32" name="Text Box 8"/>
          <p:cNvSpPr txBox="1">
            <a:spLocks noChangeArrowheads="1"/>
          </p:cNvSpPr>
          <p:nvPr/>
        </p:nvSpPr>
        <p:spPr bwMode="auto">
          <a:xfrm>
            <a:off x="7727809" y="3509838"/>
            <a:ext cx="5524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手机</a:t>
            </a:r>
          </a:p>
        </p:txBody>
      </p:sp>
      <p:sp>
        <p:nvSpPr>
          <p:cNvPr id="33" name="Text Box 8"/>
          <p:cNvSpPr txBox="1">
            <a:spLocks noChangeArrowheads="1"/>
          </p:cNvSpPr>
          <p:nvPr/>
        </p:nvSpPr>
        <p:spPr bwMode="auto">
          <a:xfrm>
            <a:off x="7558882" y="4998754"/>
            <a:ext cx="10072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数码相机  </a:t>
            </a:r>
          </a:p>
        </p:txBody>
      </p:sp>
      <p:sp>
        <p:nvSpPr>
          <p:cNvPr id="34" name="Text Box 8"/>
          <p:cNvSpPr txBox="1">
            <a:spLocks noChangeArrowheads="1"/>
          </p:cNvSpPr>
          <p:nvPr/>
        </p:nvSpPr>
        <p:spPr bwMode="auto">
          <a:xfrm>
            <a:off x="5852630" y="5004411"/>
            <a:ext cx="7185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计算机</a:t>
            </a:r>
          </a:p>
        </p:txBody>
      </p:sp>
      <p:pic>
        <p:nvPicPr>
          <p:cNvPr id="7" name="图片 6"/>
          <p:cNvPicPr>
            <a:picLocks noChangeAspect="1"/>
          </p:cNvPicPr>
          <p:nvPr/>
        </p:nvPicPr>
        <p:blipFill>
          <a:blip r:embed="rId6"/>
          <a:stretch>
            <a:fillRect/>
          </a:stretch>
        </p:blipFill>
        <p:spPr>
          <a:xfrm>
            <a:off x="5456071" y="2519555"/>
            <a:ext cx="1906171" cy="786462"/>
          </a:xfrm>
          <a:prstGeom prst="rect">
            <a:avLst/>
          </a:prstGeom>
        </p:spPr>
      </p:pic>
      <p:pic>
        <p:nvPicPr>
          <p:cNvPr id="6" name="图片 5"/>
          <p:cNvPicPr>
            <a:picLocks noChangeAspect="1"/>
          </p:cNvPicPr>
          <p:nvPr/>
        </p:nvPicPr>
        <p:blipFill>
          <a:blip r:embed="rId7"/>
          <a:stretch>
            <a:fillRect/>
          </a:stretch>
        </p:blipFill>
        <p:spPr>
          <a:xfrm>
            <a:off x="7362605" y="2001904"/>
            <a:ext cx="955390" cy="1287378"/>
          </a:xfrm>
          <a:prstGeom prst="rect">
            <a:avLst/>
          </a:prstGeom>
        </p:spPr>
      </p:pic>
    </p:spTree>
    <p:extLst>
      <p:ext uri="{BB962C8B-B14F-4D97-AF65-F5344CB8AC3E}">
        <p14:creationId xmlns:p14="http://schemas.microsoft.com/office/powerpoint/2010/main" val="112313857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直接寻址</a:t>
            </a:r>
            <a:endParaRPr lang="en-US" dirty="0"/>
          </a:p>
        </p:txBody>
      </p:sp>
      <p:sp>
        <p:nvSpPr>
          <p:cNvPr id="3" name="Content Placeholder 2"/>
          <p:cNvSpPr>
            <a:spLocks noGrp="1"/>
          </p:cNvSpPr>
          <p:nvPr>
            <p:ph idx="1"/>
          </p:nvPr>
        </p:nvSpPr>
        <p:spPr/>
        <p:txBody>
          <a:bodyPr/>
          <a:lstStyle/>
          <a:p>
            <a:r>
              <a:rPr lang="zh-CN" altLang="en-US" dirty="0"/>
              <a:t>指令的地址码部分给出操作数在存储器中的地址</a:t>
            </a:r>
            <a:endParaRPr lang="en-US" dirty="0"/>
          </a:p>
        </p:txBody>
      </p:sp>
      <p:pic>
        <p:nvPicPr>
          <p:cNvPr id="55297" name="Picture 1" descr="e3.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949" y="3162300"/>
            <a:ext cx="6331303" cy="166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821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43"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1064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寄存器寻址</a:t>
            </a:r>
            <a:endParaRPr lang="en-US" dirty="0"/>
          </a:p>
        </p:txBody>
      </p:sp>
      <p:sp>
        <p:nvSpPr>
          <p:cNvPr id="3" name="Content Placeholder 2"/>
          <p:cNvSpPr>
            <a:spLocks noGrp="1"/>
          </p:cNvSpPr>
          <p:nvPr>
            <p:ph idx="1"/>
          </p:nvPr>
        </p:nvSpPr>
        <p:spPr/>
        <p:txBody>
          <a:bodyPr/>
          <a:lstStyle/>
          <a:p>
            <a:r>
              <a:rPr lang="zh-CN" altLang="en-US" dirty="0"/>
              <a:t>计算机的中央处理器一般设置有一定数量的通用寄存器，用以存放操作数、操作数的地址或中间结果</a:t>
            </a:r>
            <a:endParaRPr lang="en-US" altLang="zh-CN" dirty="0"/>
          </a:p>
          <a:p>
            <a:r>
              <a:rPr lang="zh-CN" altLang="en-US" dirty="0"/>
              <a:t>假如指令地址码部分给出某一通用寄存器地址，而且所需的操作数就在这一寄存器中，则称为寄存器寻址。</a:t>
            </a:r>
          </a:p>
          <a:p>
            <a:endParaRPr lang="en-US" dirty="0"/>
          </a:p>
        </p:txBody>
      </p:sp>
    </p:spTree>
    <p:extLst>
      <p:ext uri="{BB962C8B-B14F-4D97-AF65-F5344CB8AC3E}">
        <p14:creationId xmlns:p14="http://schemas.microsoft.com/office/powerpoint/2010/main" val="827540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基址寻址</a:t>
            </a:r>
            <a:endParaRPr lang="en-US" dirty="0"/>
          </a:p>
        </p:txBody>
      </p:sp>
      <p:sp>
        <p:nvSpPr>
          <p:cNvPr id="3" name="Content Placeholder 2"/>
          <p:cNvSpPr>
            <a:spLocks noGrp="1"/>
          </p:cNvSpPr>
          <p:nvPr>
            <p:ph idx="1"/>
          </p:nvPr>
        </p:nvSpPr>
        <p:spPr>
          <a:xfrm>
            <a:off x="628650" y="1825625"/>
            <a:ext cx="7886700" cy="3051175"/>
          </a:xfrm>
        </p:spPr>
        <p:txBody>
          <a:bodyPr>
            <a:normAutofit/>
          </a:bodyPr>
          <a:lstStyle/>
          <a:p>
            <a:r>
              <a:rPr lang="zh-CN" altLang="en-US" dirty="0"/>
              <a:t>在计算机中设置一个专用的基址寄存器，或由指令指定一个通用寄存器为基址寄存器。操作数的地址由基址寄存器的内容和指令的地址码</a:t>
            </a:r>
            <a:r>
              <a:rPr lang="en-US" altLang="zh-CN" dirty="0"/>
              <a:t>A</a:t>
            </a:r>
            <a:r>
              <a:rPr lang="zh-CN" altLang="en-US" dirty="0"/>
              <a:t>相加得到。</a:t>
            </a:r>
            <a:r>
              <a:rPr lang="en-US" altLang="zh-CN" dirty="0"/>
              <a:t>A</a:t>
            </a:r>
            <a:r>
              <a:rPr lang="zh-CN" altLang="en-US" dirty="0"/>
              <a:t>称为位移量（</a:t>
            </a:r>
            <a:r>
              <a:rPr lang="en-US" altLang="zh-CN" dirty="0" err="1"/>
              <a:t>disp</a:t>
            </a:r>
            <a:r>
              <a:rPr lang="zh-CN" altLang="en-US" dirty="0"/>
              <a:t>）</a:t>
            </a:r>
            <a:endParaRPr lang="en-US" altLang="zh-CN" dirty="0"/>
          </a:p>
          <a:p>
            <a:r>
              <a:rPr lang="zh-CN" altLang="en-US" dirty="0"/>
              <a:t>通常基址寄存器中的值只能由系统程序设定，由特权指令执行，而不能被一般用户指令所修改，因此确保了系统的安全性。 </a:t>
            </a:r>
          </a:p>
          <a:p>
            <a:endParaRPr lang="en-US" dirty="0"/>
          </a:p>
        </p:txBody>
      </p:sp>
      <p:pic>
        <p:nvPicPr>
          <p:cNvPr id="56321" name="Picture 1" descr="e4.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2" y="4678433"/>
            <a:ext cx="6953275" cy="212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522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基址寻址</a:t>
            </a:r>
            <a:endParaRPr lang="en-US" dirty="0"/>
          </a:p>
        </p:txBody>
      </p:sp>
      <p:sp>
        <p:nvSpPr>
          <p:cNvPr id="3" name="Content Placeholder 2"/>
          <p:cNvSpPr>
            <a:spLocks noGrp="1"/>
          </p:cNvSpPr>
          <p:nvPr>
            <p:ph idx="1"/>
          </p:nvPr>
        </p:nvSpPr>
        <p:spPr/>
        <p:txBody>
          <a:bodyPr>
            <a:normAutofit/>
          </a:bodyPr>
          <a:lstStyle/>
          <a:p>
            <a:r>
              <a:rPr lang="zh-CN" altLang="en-US" dirty="0"/>
              <a:t>定位</a:t>
            </a:r>
            <a:endParaRPr lang="en-US" altLang="zh-CN" dirty="0"/>
          </a:p>
          <a:p>
            <a:pPr lvl="1"/>
            <a:r>
              <a:rPr lang="zh-CN" altLang="en-US" dirty="0"/>
              <a:t>为程序或数据分配存储区，对多道程序或浮动程序很有用，实现从浮动程序的逻辑地址到存储器的物理地址的转换</a:t>
            </a:r>
            <a:endParaRPr lang="en-US" altLang="zh-CN" dirty="0"/>
          </a:p>
          <a:p>
            <a:r>
              <a:rPr lang="zh-CN" altLang="en-US" dirty="0"/>
              <a:t>扩大存储空间</a:t>
            </a:r>
            <a:endParaRPr lang="en-US" altLang="zh-CN" dirty="0"/>
          </a:p>
          <a:p>
            <a:pPr lvl="1"/>
            <a:r>
              <a:rPr lang="zh-CN" altLang="en-US" dirty="0"/>
              <a:t>存储器容量较大，地址码不能直接访问到存储器的所有单元时，把整个存储空间分成若干个段，段的首地址存放于基址寄存器或段寄存器中，段内位移量由指令给出。存储器的实际地址就等于基址寄存器的内容</a:t>
            </a:r>
            <a:r>
              <a:rPr lang="en-US" altLang="zh-CN" dirty="0"/>
              <a:t>(</a:t>
            </a:r>
            <a:r>
              <a:rPr lang="zh-CN" altLang="en-US" dirty="0"/>
              <a:t>即段首地址</a:t>
            </a:r>
            <a:r>
              <a:rPr lang="en-US" altLang="zh-CN" dirty="0"/>
              <a:t>)</a:t>
            </a:r>
            <a:r>
              <a:rPr lang="zh-CN" altLang="en-US" dirty="0"/>
              <a:t>与段内位移量之和</a:t>
            </a:r>
            <a:endParaRPr lang="en-US" dirty="0"/>
          </a:p>
        </p:txBody>
      </p:sp>
    </p:spTree>
    <p:extLst>
      <p:ext uri="{BB962C8B-B14F-4D97-AF65-F5344CB8AC3E}">
        <p14:creationId xmlns:p14="http://schemas.microsoft.com/office/powerpoint/2010/main" val="177980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变址寻址</a:t>
            </a:r>
            <a:endParaRPr lang="en-US" dirty="0"/>
          </a:p>
        </p:txBody>
      </p:sp>
      <p:sp>
        <p:nvSpPr>
          <p:cNvPr id="3" name="Content Placeholder 2"/>
          <p:cNvSpPr>
            <a:spLocks noGrp="1"/>
          </p:cNvSpPr>
          <p:nvPr>
            <p:ph idx="1"/>
          </p:nvPr>
        </p:nvSpPr>
        <p:spPr/>
        <p:txBody>
          <a:bodyPr/>
          <a:lstStyle/>
          <a:p>
            <a:r>
              <a:rPr lang="zh-CN" altLang="en-US" dirty="0"/>
              <a:t>指令地址部分给出的地址</a:t>
            </a:r>
            <a:r>
              <a:rPr lang="en-US" altLang="zh-CN" dirty="0"/>
              <a:t>A</a:t>
            </a:r>
            <a:r>
              <a:rPr lang="zh-CN" altLang="en-US" dirty="0"/>
              <a:t>和变址寄存器</a:t>
            </a:r>
            <a:r>
              <a:rPr lang="en-US" altLang="zh-CN" dirty="0"/>
              <a:t>X</a:t>
            </a:r>
            <a:r>
              <a:rPr lang="zh-CN" altLang="en-US" dirty="0"/>
              <a:t>的内容相加的和作为地址</a:t>
            </a:r>
            <a:endParaRPr lang="en-US" altLang="zh-CN" dirty="0"/>
          </a:p>
          <a:p>
            <a:r>
              <a:rPr lang="zh-CN" altLang="en-US" dirty="0"/>
              <a:t>用途：利用变址操作与循环执行程序的方法对数组进行运算</a:t>
            </a:r>
            <a:endParaRPr lang="en-US" dirty="0"/>
          </a:p>
        </p:txBody>
      </p:sp>
      <p:pic>
        <p:nvPicPr>
          <p:cNvPr id="57345" name="Picture 1" descr="e5.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850" y="3690394"/>
            <a:ext cx="6406598"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88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间接寻址</a:t>
            </a:r>
            <a:endParaRPr lang="en-US" dirty="0"/>
          </a:p>
        </p:txBody>
      </p:sp>
      <p:sp>
        <p:nvSpPr>
          <p:cNvPr id="3" name="Content Placeholder 2"/>
          <p:cNvSpPr>
            <a:spLocks noGrp="1"/>
          </p:cNvSpPr>
          <p:nvPr>
            <p:ph idx="1"/>
          </p:nvPr>
        </p:nvSpPr>
        <p:spPr>
          <a:xfrm>
            <a:off x="628650" y="1825625"/>
            <a:ext cx="7886700" cy="2962275"/>
          </a:xfrm>
        </p:spPr>
        <p:txBody>
          <a:bodyPr>
            <a:normAutofit lnSpcReduction="10000"/>
          </a:bodyPr>
          <a:lstStyle/>
          <a:p>
            <a:r>
              <a:rPr lang="zh-CN" altLang="en-US" dirty="0"/>
              <a:t>间接寻址或间址：指令的地址码所取出的内容是操作数的地址或指令的地址</a:t>
            </a:r>
            <a:endParaRPr lang="en-US" altLang="zh-CN" dirty="0"/>
          </a:p>
          <a:p>
            <a:r>
              <a:rPr lang="zh-CN" altLang="en-US" dirty="0"/>
              <a:t>间接寻址又可分为：寄存器间接寻址和存储器间接寻址两种方式</a:t>
            </a:r>
            <a:endParaRPr lang="en-US" altLang="zh-CN" dirty="0"/>
          </a:p>
          <a:p>
            <a:r>
              <a:rPr lang="zh-CN" altLang="en-US" dirty="0"/>
              <a:t>对于存储器一次间址情况，需访问两次存储器才能取得数据，第一次从存储器读出操作数地址，第二次读出操作数。 </a:t>
            </a:r>
          </a:p>
          <a:p>
            <a:endParaRPr lang="en-US" dirty="0"/>
          </a:p>
        </p:txBody>
      </p:sp>
      <p:pic>
        <p:nvPicPr>
          <p:cNvPr id="58369" name="Picture 1" descr="e6.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4563778"/>
            <a:ext cx="6680200" cy="220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51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74"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82602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97"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245228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20" name="Object"/>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8153400" cy="5410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3898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9" descr="http://component-solutions.tek.com/images/services/ic-packaging/design/ic-package-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65" y="1951979"/>
            <a:ext cx="2051178" cy="147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2"/>
          <p:cNvSpPr>
            <a:spLocks noGrp="1"/>
          </p:cNvSpPr>
          <p:nvPr>
            <p:ph type="title"/>
          </p:nvPr>
        </p:nvSpPr>
        <p:spPr/>
        <p:txBody>
          <a:bodyPr>
            <a:normAutofit fontScale="90000"/>
          </a:bodyPr>
          <a:lstStyle/>
          <a:p>
            <a:r>
              <a:rPr lang="zh-CN" altLang="en-US"/>
              <a:t>芯片行业产业链</a:t>
            </a:r>
            <a:endParaRPr lang="zh-CN" altLang="en-US" dirty="0"/>
          </a:p>
        </p:txBody>
      </p:sp>
      <p:pic>
        <p:nvPicPr>
          <p:cNvPr id="5" name="Picture 5" descr="CO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68" y="2132404"/>
            <a:ext cx="1657350" cy="124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143922" y="3642237"/>
            <a:ext cx="12239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200" b="1" dirty="0">
                <a:latin typeface="Huawei Sans" panose="020C0503030203020204" pitchFamily="34" charset="0"/>
                <a:ea typeface="方正兰亭黑简体" panose="02000000000000000000" pitchFamily="2" charset="-122"/>
              </a:rPr>
              <a:t>芯片设计</a:t>
            </a:r>
          </a:p>
        </p:txBody>
      </p:sp>
      <p:sp>
        <p:nvSpPr>
          <p:cNvPr id="7" name="Text Box 8"/>
          <p:cNvSpPr txBox="1">
            <a:spLocks noChangeArrowheads="1"/>
          </p:cNvSpPr>
          <p:nvPr/>
        </p:nvSpPr>
        <p:spPr bwMode="auto">
          <a:xfrm>
            <a:off x="3950776" y="3608996"/>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200" b="1" dirty="0">
                <a:latin typeface="Huawei Sans" panose="020C0503030203020204" pitchFamily="34" charset="0"/>
                <a:ea typeface="方正兰亭黑简体" panose="02000000000000000000" pitchFamily="2" charset="-122"/>
              </a:rPr>
              <a:t>晶圆加工</a:t>
            </a:r>
          </a:p>
        </p:txBody>
      </p:sp>
      <p:sp>
        <p:nvSpPr>
          <p:cNvPr id="8" name="Text Box 11"/>
          <p:cNvSpPr txBox="1">
            <a:spLocks noChangeArrowheads="1"/>
          </p:cNvSpPr>
          <p:nvPr/>
        </p:nvSpPr>
        <p:spPr bwMode="auto">
          <a:xfrm>
            <a:off x="6648963" y="3608996"/>
            <a:ext cx="1728787"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200" b="1" dirty="0">
                <a:latin typeface="Huawei Sans" panose="020C0503030203020204" pitchFamily="34" charset="0"/>
                <a:ea typeface="方正兰亭黑简体" panose="02000000000000000000" pitchFamily="2" charset="-122"/>
              </a:rPr>
              <a:t>芯片封装测试</a:t>
            </a:r>
          </a:p>
        </p:txBody>
      </p:sp>
      <p:sp>
        <p:nvSpPr>
          <p:cNvPr id="9" name="Line 13"/>
          <p:cNvSpPr>
            <a:spLocks noChangeShapeType="1"/>
          </p:cNvSpPr>
          <p:nvPr/>
        </p:nvSpPr>
        <p:spPr bwMode="auto">
          <a:xfrm>
            <a:off x="2449265" y="2717144"/>
            <a:ext cx="1008063"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000">
              <a:latin typeface="Huawei Sans" panose="020C0503030203020204" pitchFamily="34" charset="0"/>
              <a:ea typeface="方正兰亭黑简体" panose="02000000000000000000" pitchFamily="2" charset="-122"/>
            </a:endParaRPr>
          </a:p>
        </p:txBody>
      </p:sp>
      <p:sp>
        <p:nvSpPr>
          <p:cNvPr id="11" name="Line 14"/>
          <p:cNvSpPr>
            <a:spLocks noChangeShapeType="1"/>
          </p:cNvSpPr>
          <p:nvPr/>
        </p:nvSpPr>
        <p:spPr bwMode="auto">
          <a:xfrm>
            <a:off x="5306765" y="2717144"/>
            <a:ext cx="1081088"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000">
              <a:latin typeface="Huawei Sans" panose="020C0503030203020204" pitchFamily="34" charset="0"/>
              <a:ea typeface="方正兰亭黑简体" panose="02000000000000000000" pitchFamily="2" charset="-122"/>
            </a:endParaRPr>
          </a:p>
        </p:txBody>
      </p:sp>
      <p:sp>
        <p:nvSpPr>
          <p:cNvPr id="12" name="Text Box 17"/>
          <p:cNvSpPr txBox="1">
            <a:spLocks noChangeArrowheads="1"/>
          </p:cNvSpPr>
          <p:nvPr/>
        </p:nvSpPr>
        <p:spPr bwMode="auto">
          <a:xfrm>
            <a:off x="764381" y="4157749"/>
            <a:ext cx="21889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050" dirty="0">
                <a:latin typeface="Huawei Sans" panose="020C0503030203020204" pitchFamily="34" charset="0"/>
                <a:ea typeface="方正兰亭黑简体" panose="02000000000000000000" pitchFamily="2" charset="-122"/>
              </a:rPr>
              <a:t>集成电路设计涉及对电子器件和器件间互连线模型的创建。</a:t>
            </a:r>
            <a:endParaRPr lang="en-US" altLang="zh-CN" sz="1050" dirty="0">
              <a:latin typeface="Huawei Sans" panose="020C0503030203020204" pitchFamily="34" charset="0"/>
              <a:ea typeface="方正兰亭黑简体" panose="02000000000000000000" pitchFamily="2" charset="-122"/>
            </a:endParaRPr>
          </a:p>
        </p:txBody>
      </p:sp>
      <p:sp>
        <p:nvSpPr>
          <p:cNvPr id="13" name="Text Box 18"/>
          <p:cNvSpPr txBox="1">
            <a:spLocks noChangeArrowheads="1"/>
          </p:cNvSpPr>
          <p:nvPr/>
        </p:nvSpPr>
        <p:spPr bwMode="auto">
          <a:xfrm>
            <a:off x="3390404" y="4076958"/>
            <a:ext cx="232938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050" dirty="0">
                <a:latin typeface="Huawei Sans" panose="020C0503030203020204" pitchFamily="34" charset="0"/>
                <a:ea typeface="方正兰亭黑简体" panose="02000000000000000000" pitchFamily="2" charset="-122"/>
              </a:rPr>
              <a:t>晶圆加工是一系列化学处理步骤，使得电子电路逐渐形成在使用纯半导体材料制作的芯片上。</a:t>
            </a:r>
            <a:endParaRPr lang="en-US" altLang="zh-CN" sz="1050" dirty="0">
              <a:latin typeface="Huawei Sans" panose="020C0503030203020204" pitchFamily="34" charset="0"/>
              <a:ea typeface="方正兰亭黑简体" panose="02000000000000000000" pitchFamily="2" charset="-122"/>
            </a:endParaRPr>
          </a:p>
        </p:txBody>
      </p:sp>
      <p:sp>
        <p:nvSpPr>
          <p:cNvPr id="14" name="Text Box 19"/>
          <p:cNvSpPr txBox="1">
            <a:spLocks noChangeArrowheads="1"/>
          </p:cNvSpPr>
          <p:nvPr/>
        </p:nvSpPr>
        <p:spPr bwMode="auto">
          <a:xfrm>
            <a:off x="6114901" y="4055747"/>
            <a:ext cx="2262848"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050" dirty="0">
                <a:latin typeface="Huawei Sans" panose="020C0503030203020204" pitchFamily="34" charset="0"/>
                <a:ea typeface="方正兰亭黑简体" panose="02000000000000000000" pitchFamily="2" charset="-122"/>
              </a:rPr>
              <a:t>封装是将器件的核心晶粒封装在一个支撑物之内的过程，这个封装可以防止物理损坏以及化学腐蚀，并提供对外连接的引脚，之后将进行集成电路性能测试。</a:t>
            </a:r>
            <a:endParaRPr lang="en-US" altLang="zh-CN" sz="1050" dirty="0">
              <a:latin typeface="Huawei Sans" panose="020C0503030203020204" pitchFamily="34" charset="0"/>
              <a:ea typeface="方正兰亭黑简体" panose="02000000000000000000" pitchFamily="2" charset="-122"/>
            </a:endParaRPr>
          </a:p>
        </p:txBody>
      </p:sp>
      <p:pic>
        <p:nvPicPr>
          <p:cNvPr id="17" name="Picture 21" descr="http://www.altamicrotec.com/pic/IMG_025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865" y="2031344"/>
            <a:ext cx="18669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12756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间接寻址</a:t>
            </a:r>
            <a:endParaRPr lang="en-US" dirty="0"/>
          </a:p>
        </p:txBody>
      </p:sp>
      <p:sp>
        <p:nvSpPr>
          <p:cNvPr id="3" name="Content Placeholder 2"/>
          <p:cNvSpPr>
            <a:spLocks noGrp="1"/>
          </p:cNvSpPr>
          <p:nvPr>
            <p:ph idx="1"/>
          </p:nvPr>
        </p:nvSpPr>
        <p:spPr/>
        <p:txBody>
          <a:bodyPr/>
          <a:lstStyle/>
          <a:p>
            <a:r>
              <a:rPr lang="zh-CN" altLang="en-US" dirty="0"/>
              <a:t>以转移指令</a:t>
            </a:r>
            <a:r>
              <a:rPr lang="en-US" altLang="zh-CN" dirty="0"/>
              <a:t>Jump</a:t>
            </a:r>
            <a:r>
              <a:rPr lang="zh-CN" altLang="en-US" dirty="0"/>
              <a:t>为例，来说明在直接寻址和间接寻址方式下如何确定下一条要执行的指令的地址。</a:t>
            </a:r>
            <a:endParaRPr lang="en-US" dirty="0"/>
          </a:p>
        </p:txBody>
      </p:sp>
      <p:pic>
        <p:nvPicPr>
          <p:cNvPr id="36865" name="Picture 1" descr="e7.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163" y="3416300"/>
            <a:ext cx="5965674"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50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相对寻址</a:t>
            </a:r>
            <a:endParaRPr lang="en-US" dirty="0"/>
          </a:p>
        </p:txBody>
      </p:sp>
      <p:sp>
        <p:nvSpPr>
          <p:cNvPr id="3" name="Content Placeholder 2"/>
          <p:cNvSpPr>
            <a:spLocks noGrp="1"/>
          </p:cNvSpPr>
          <p:nvPr>
            <p:ph idx="1"/>
          </p:nvPr>
        </p:nvSpPr>
        <p:spPr/>
        <p:txBody>
          <a:bodyPr>
            <a:normAutofit fontScale="92500"/>
          </a:bodyPr>
          <a:lstStyle/>
          <a:p>
            <a:r>
              <a:rPr lang="zh-CN" altLang="en-US" dirty="0"/>
              <a:t>相对寻址：把程序计数器</a:t>
            </a:r>
            <a:r>
              <a:rPr lang="en-US" altLang="zh-CN" dirty="0"/>
              <a:t>PC</a:t>
            </a:r>
            <a:r>
              <a:rPr lang="zh-CN" altLang="en-US" dirty="0"/>
              <a:t>的内容</a:t>
            </a:r>
            <a:r>
              <a:rPr lang="en-US" altLang="zh-CN" dirty="0"/>
              <a:t>(</a:t>
            </a:r>
            <a:r>
              <a:rPr lang="zh-CN" altLang="en-US" dirty="0"/>
              <a:t>即当前执行指令的地址</a:t>
            </a:r>
            <a:r>
              <a:rPr lang="en-US" altLang="zh-CN" dirty="0"/>
              <a:t>)</a:t>
            </a:r>
            <a:r>
              <a:rPr lang="zh-CN" altLang="en-US" dirty="0"/>
              <a:t>与指令的地址码部分给出的位移量</a:t>
            </a:r>
            <a:r>
              <a:rPr lang="en-US" altLang="zh-CN" dirty="0"/>
              <a:t>(</a:t>
            </a:r>
            <a:r>
              <a:rPr lang="en-US" altLang="zh-CN" dirty="0" err="1"/>
              <a:t>disp</a:t>
            </a:r>
            <a:r>
              <a:rPr lang="en-US" altLang="zh-CN" dirty="0"/>
              <a:t>)</a:t>
            </a:r>
            <a:r>
              <a:rPr lang="zh-CN" altLang="en-US" dirty="0"/>
              <a:t>之和作为操作数的地址或转移地址。</a:t>
            </a:r>
            <a:endParaRPr lang="en-US" altLang="zh-CN" dirty="0"/>
          </a:p>
          <a:p>
            <a:pPr lvl="1"/>
            <a:r>
              <a:rPr lang="zh-CN" altLang="en-US" dirty="0"/>
              <a:t>主要用于转移指令，执行本条指令后，将转移到</a:t>
            </a:r>
            <a:r>
              <a:rPr lang="en-US" altLang="zh-CN" dirty="0"/>
              <a:t>(PC)+</a:t>
            </a:r>
            <a:r>
              <a:rPr lang="en-US" altLang="zh-CN" dirty="0" err="1"/>
              <a:t>disp</a:t>
            </a:r>
            <a:r>
              <a:rPr lang="zh-CN" altLang="en-US" dirty="0"/>
              <a:t>，</a:t>
            </a:r>
            <a:r>
              <a:rPr lang="en-US" altLang="zh-CN" dirty="0"/>
              <a:t>(PC)</a:t>
            </a:r>
            <a:r>
              <a:rPr lang="zh-CN" altLang="en-US" dirty="0"/>
              <a:t>为程序计数器的内容。</a:t>
            </a:r>
            <a:endParaRPr lang="en-US" altLang="zh-CN" dirty="0"/>
          </a:p>
          <a:p>
            <a:r>
              <a:rPr lang="zh-CN" altLang="en-US" dirty="0"/>
              <a:t>特点：</a:t>
            </a:r>
          </a:p>
          <a:p>
            <a:pPr lvl="1"/>
            <a:r>
              <a:rPr lang="zh-CN" altLang="en-US" dirty="0"/>
              <a:t>转移地址不是固定的，它随着</a:t>
            </a:r>
            <a:r>
              <a:rPr lang="en-US" altLang="zh-CN" dirty="0"/>
              <a:t>PC</a:t>
            </a:r>
            <a:r>
              <a:rPr lang="zh-CN" altLang="en-US" dirty="0"/>
              <a:t>值的变化而变化，并且总是与</a:t>
            </a:r>
            <a:r>
              <a:rPr lang="en-US" altLang="zh-CN" dirty="0"/>
              <a:t>PC</a:t>
            </a:r>
            <a:r>
              <a:rPr lang="zh-CN" altLang="en-US" dirty="0"/>
              <a:t>相差一个固定值</a:t>
            </a:r>
            <a:r>
              <a:rPr lang="en-US" altLang="zh-CN" dirty="0" err="1"/>
              <a:t>disp</a:t>
            </a:r>
            <a:r>
              <a:rPr lang="zh-CN" altLang="en-US" dirty="0"/>
              <a:t>，因此无论程序装入存储器的任何地方，均能正确运行，对浮动程序很适用</a:t>
            </a:r>
            <a:endParaRPr lang="en-US" altLang="zh-CN" dirty="0"/>
          </a:p>
          <a:p>
            <a:pPr lvl="1"/>
            <a:r>
              <a:rPr lang="zh-CN" altLang="en-US" dirty="0"/>
              <a:t>位移量可正、可负，通常用补码表示。如果位移量为</a:t>
            </a:r>
            <a:r>
              <a:rPr lang="en-US" altLang="zh-CN" dirty="0"/>
              <a:t>n</a:t>
            </a:r>
            <a:r>
              <a:rPr lang="zh-CN" altLang="en-US" dirty="0"/>
              <a:t>位，则这种方式的寻址范围在</a:t>
            </a:r>
            <a:r>
              <a:rPr lang="en-US" altLang="zh-CN" dirty="0"/>
              <a:t>(PC)-2</a:t>
            </a:r>
            <a:r>
              <a:rPr lang="en-US" altLang="zh-CN" baseline="30000" dirty="0"/>
              <a:t>(n-1)</a:t>
            </a:r>
            <a:r>
              <a:rPr lang="zh-CN" altLang="en-US" dirty="0"/>
              <a:t>到</a:t>
            </a:r>
            <a:r>
              <a:rPr lang="en-US" altLang="zh-CN" dirty="0"/>
              <a:t>(PC)+2</a:t>
            </a:r>
            <a:r>
              <a:rPr lang="en-US" altLang="zh-CN" baseline="30000" dirty="0"/>
              <a:t>(n-1)</a:t>
            </a:r>
            <a:r>
              <a:rPr lang="en-US" altLang="zh-CN" dirty="0"/>
              <a:t>-1</a:t>
            </a:r>
            <a:r>
              <a:rPr lang="zh-CN" altLang="en-US" dirty="0"/>
              <a:t>之间</a:t>
            </a:r>
          </a:p>
        </p:txBody>
      </p:sp>
    </p:spTree>
    <p:extLst>
      <p:ext uri="{BB962C8B-B14F-4D97-AF65-F5344CB8AC3E}">
        <p14:creationId xmlns:p14="http://schemas.microsoft.com/office/powerpoint/2010/main" val="694485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立即数寻址</a:t>
            </a:r>
            <a:endParaRPr lang="en-US" dirty="0"/>
          </a:p>
        </p:txBody>
      </p:sp>
      <p:sp>
        <p:nvSpPr>
          <p:cNvPr id="3" name="Content Placeholder 2"/>
          <p:cNvSpPr>
            <a:spLocks noGrp="1"/>
          </p:cNvSpPr>
          <p:nvPr>
            <p:ph idx="1"/>
          </p:nvPr>
        </p:nvSpPr>
        <p:spPr/>
        <p:txBody>
          <a:bodyPr/>
          <a:lstStyle/>
          <a:p>
            <a:r>
              <a:rPr lang="zh-CN" altLang="en-US" dirty="0"/>
              <a:t>立即数</a:t>
            </a:r>
            <a:r>
              <a:rPr lang="en-US" altLang="zh-CN" dirty="0"/>
              <a:t>(</a:t>
            </a:r>
            <a:r>
              <a:rPr lang="zh-CN" altLang="en-US" dirty="0"/>
              <a:t>或直接数</a:t>
            </a:r>
            <a:r>
              <a:rPr lang="en-US" altLang="zh-CN" dirty="0"/>
              <a:t>)</a:t>
            </a:r>
            <a:r>
              <a:rPr lang="zh-CN" altLang="en-US" dirty="0"/>
              <a:t>寻址方式：所需的操作数由指令的地址码部分直接给出。</a:t>
            </a:r>
            <a:endParaRPr lang="en-US" altLang="zh-CN" dirty="0"/>
          </a:p>
          <a:p>
            <a:r>
              <a:rPr lang="zh-CN" altLang="en-US" dirty="0"/>
              <a:t>特点：取指时，操作码和一个操作数同时被取出，不必再次访问存储器，提高了指令的执行速度。</a:t>
            </a:r>
            <a:endParaRPr lang="en-US" altLang="zh-CN" dirty="0"/>
          </a:p>
          <a:p>
            <a:r>
              <a:rPr lang="zh-CN" altLang="en-US" dirty="0"/>
              <a:t>由于这一操作数是指令的一部分，不能修改，而一般情况下，指令所处理的数据都是在不断变化的</a:t>
            </a:r>
            <a:r>
              <a:rPr lang="en-US" altLang="zh-CN" dirty="0"/>
              <a:t>(</a:t>
            </a:r>
            <a:r>
              <a:rPr lang="zh-CN" altLang="en-US" dirty="0"/>
              <a:t>如上条指令的执行结果作为下条指令的操作数</a:t>
            </a:r>
            <a:r>
              <a:rPr lang="en-US" altLang="zh-CN" dirty="0"/>
              <a:t>)</a:t>
            </a:r>
            <a:r>
              <a:rPr lang="zh-CN" altLang="en-US" dirty="0"/>
              <a:t>，故这种方式只能适用于操作数固定的情况。</a:t>
            </a:r>
            <a:endParaRPr lang="en-US" altLang="zh-CN" dirty="0"/>
          </a:p>
          <a:p>
            <a:r>
              <a:rPr lang="zh-CN" altLang="en-US" dirty="0"/>
              <a:t>通常用于给某一寄存器或存储器单元赋初值或提供一个常数等。</a:t>
            </a:r>
          </a:p>
          <a:p>
            <a:endParaRPr lang="en-US" dirty="0"/>
          </a:p>
        </p:txBody>
      </p:sp>
    </p:spTree>
    <p:extLst>
      <p:ext uri="{BB962C8B-B14F-4D97-AF65-F5344CB8AC3E}">
        <p14:creationId xmlns:p14="http://schemas.microsoft.com/office/powerpoint/2010/main" val="640866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堆栈寻址</a:t>
            </a:r>
            <a:endParaRPr lang="en-US" dirty="0"/>
          </a:p>
        </p:txBody>
      </p:sp>
      <p:sp>
        <p:nvSpPr>
          <p:cNvPr id="3" name="Content Placeholder 2"/>
          <p:cNvSpPr>
            <a:spLocks noGrp="1"/>
          </p:cNvSpPr>
          <p:nvPr>
            <p:ph idx="1"/>
          </p:nvPr>
        </p:nvSpPr>
        <p:spPr/>
        <p:txBody>
          <a:bodyPr/>
          <a:lstStyle/>
          <a:p>
            <a:r>
              <a:rPr lang="zh-CN" altLang="en-US" dirty="0"/>
              <a:t>用于堆栈操作指令</a:t>
            </a:r>
            <a:endParaRPr lang="en-US" dirty="0"/>
          </a:p>
        </p:txBody>
      </p:sp>
    </p:spTree>
    <p:extLst>
      <p:ext uri="{BB962C8B-B14F-4D97-AF65-F5344CB8AC3E}">
        <p14:creationId xmlns:p14="http://schemas.microsoft.com/office/powerpoint/2010/main" val="1405649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寻址方式组合</a:t>
            </a:r>
            <a:endParaRPr lang="en-US" dirty="0"/>
          </a:p>
        </p:txBody>
      </p:sp>
      <p:sp>
        <p:nvSpPr>
          <p:cNvPr id="3" name="Content Placeholder 2"/>
          <p:cNvSpPr>
            <a:spLocks noGrp="1"/>
          </p:cNvSpPr>
          <p:nvPr>
            <p:ph idx="1"/>
          </p:nvPr>
        </p:nvSpPr>
        <p:spPr/>
        <p:txBody>
          <a:bodyPr/>
          <a:lstStyle/>
          <a:p>
            <a:r>
              <a:rPr lang="zh-CN" altLang="en-US" dirty="0"/>
              <a:t>以上这些寻址方式，在计算机中可以组合使用</a:t>
            </a:r>
            <a:endParaRPr lang="en-US" altLang="zh-CN" dirty="0"/>
          </a:p>
          <a:p>
            <a:r>
              <a:rPr lang="zh-CN" altLang="en-US" dirty="0"/>
              <a:t>例如在一条指令中可以同时实现基址寻址与变址寻址，其有效地址为：</a:t>
            </a:r>
          </a:p>
          <a:p>
            <a:pPr lvl="1"/>
            <a:r>
              <a:rPr lang="zh-CN" altLang="en-US" dirty="0"/>
              <a:t>基址寄存器内容</a:t>
            </a:r>
            <a:r>
              <a:rPr lang="en-US" altLang="zh-CN" dirty="0"/>
              <a:t>+</a:t>
            </a:r>
            <a:r>
              <a:rPr lang="zh-CN" altLang="en-US" dirty="0"/>
              <a:t>变址寄存器内容</a:t>
            </a:r>
            <a:r>
              <a:rPr lang="en-US" altLang="zh-CN" dirty="0"/>
              <a:t>+</a:t>
            </a:r>
            <a:r>
              <a:rPr lang="zh-CN" altLang="en-US" dirty="0"/>
              <a:t>指令地址码</a:t>
            </a:r>
            <a:r>
              <a:rPr lang="en-US" altLang="zh-CN" dirty="0"/>
              <a:t>A</a:t>
            </a:r>
            <a:endParaRPr lang="en-US" dirty="0"/>
          </a:p>
        </p:txBody>
      </p:sp>
    </p:spTree>
    <p:extLst>
      <p:ext uri="{BB962C8B-B14F-4D97-AF65-F5344CB8AC3E}">
        <p14:creationId xmlns:p14="http://schemas.microsoft.com/office/powerpoint/2010/main" val="285680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5.4</a:t>
            </a:r>
            <a:r>
              <a:rPr lang="zh-CN" altLang="en-US" dirty="0"/>
              <a:t> 指令类型</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3556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指令类型</a:t>
            </a:r>
            <a:endParaRPr lang="en-US" dirty="0"/>
          </a:p>
        </p:txBody>
      </p:sp>
      <p:sp>
        <p:nvSpPr>
          <p:cNvPr id="3" name="Content Placeholder 2"/>
          <p:cNvSpPr>
            <a:spLocks noGrp="1"/>
          </p:cNvSpPr>
          <p:nvPr>
            <p:ph idx="1"/>
          </p:nvPr>
        </p:nvSpPr>
        <p:spPr/>
        <p:txBody>
          <a:bodyPr/>
          <a:lstStyle/>
          <a:p>
            <a:r>
              <a:rPr lang="zh-CN" altLang="en-US" dirty="0"/>
              <a:t>指令系统决定了计算机的基本功能，因此指令系统的设计是计算机系统设计中的一个核心问题。</a:t>
            </a:r>
            <a:endParaRPr lang="en-US" altLang="zh-CN" dirty="0"/>
          </a:p>
          <a:p>
            <a:r>
              <a:rPr lang="zh-CN" altLang="en-US" dirty="0"/>
              <a:t>它不仅与计算机的硬件结构紧密相关，而且直接影响到编写操作系统和编写编译程序的难易程度。</a:t>
            </a:r>
            <a:endParaRPr lang="en-US" altLang="zh-CN" dirty="0"/>
          </a:p>
          <a:p>
            <a:r>
              <a:rPr lang="zh-CN" altLang="en-US" dirty="0"/>
              <a:t>一台计算机最基本的、必不可少的指令是不多的，因为很多指令都可以用这些最基本的指令组合来实现。</a:t>
            </a:r>
            <a:endParaRPr lang="en-US" dirty="0"/>
          </a:p>
        </p:txBody>
      </p:sp>
    </p:spTree>
    <p:extLst>
      <p:ext uri="{BB962C8B-B14F-4D97-AF65-F5344CB8AC3E}">
        <p14:creationId xmlns:p14="http://schemas.microsoft.com/office/powerpoint/2010/main" val="649964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算术逻辑运算指令</a:t>
            </a:r>
            <a:endParaRPr lang="en-US" dirty="0"/>
          </a:p>
        </p:txBody>
      </p:sp>
      <p:sp>
        <p:nvSpPr>
          <p:cNvPr id="3" name="Content Placeholder 2"/>
          <p:cNvSpPr>
            <a:spLocks noGrp="1"/>
          </p:cNvSpPr>
          <p:nvPr>
            <p:ph idx="1"/>
          </p:nvPr>
        </p:nvSpPr>
        <p:spPr/>
        <p:txBody>
          <a:bodyPr/>
          <a:lstStyle/>
          <a:p>
            <a:r>
              <a:rPr lang="zh-CN" altLang="en-US" dirty="0"/>
              <a:t>算术运算：定点数运算，即相当于高级语言中对整数</a:t>
            </a:r>
            <a:r>
              <a:rPr lang="en-US" altLang="zh-CN" dirty="0"/>
              <a:t>(integer)</a:t>
            </a:r>
            <a:r>
              <a:rPr lang="zh-CN" altLang="en-US" dirty="0"/>
              <a:t>的处理。</a:t>
            </a:r>
            <a:endParaRPr lang="en-US" altLang="zh-CN" dirty="0"/>
          </a:p>
          <a:p>
            <a:r>
              <a:rPr lang="zh-CN" altLang="en-US" dirty="0"/>
              <a:t>根据算术运算的结果置状态位</a:t>
            </a:r>
            <a:endParaRPr lang="en-US" altLang="zh-CN" dirty="0"/>
          </a:p>
          <a:p>
            <a:pPr lvl="1"/>
            <a:r>
              <a:rPr lang="en-US" altLang="zh-CN" dirty="0"/>
              <a:t>Z(</a:t>
            </a:r>
            <a:r>
              <a:rPr lang="zh-CN" altLang="en-US" dirty="0"/>
              <a:t>结果为</a:t>
            </a:r>
            <a:r>
              <a:rPr lang="en-US" altLang="zh-CN" dirty="0"/>
              <a:t>0)</a:t>
            </a:r>
            <a:r>
              <a:rPr lang="zh-CN" altLang="en-US" dirty="0"/>
              <a:t>、</a:t>
            </a:r>
            <a:r>
              <a:rPr lang="en-US" altLang="zh-CN" dirty="0"/>
              <a:t>N(</a:t>
            </a:r>
            <a:r>
              <a:rPr lang="zh-CN" altLang="en-US" dirty="0"/>
              <a:t>结果为负</a:t>
            </a:r>
            <a:r>
              <a:rPr lang="en-US" altLang="zh-CN" dirty="0"/>
              <a:t>)</a:t>
            </a:r>
            <a:r>
              <a:rPr lang="zh-CN" altLang="en-US" dirty="0"/>
              <a:t>、</a:t>
            </a:r>
            <a:r>
              <a:rPr lang="en-US" altLang="zh-CN" dirty="0"/>
              <a:t>V(</a:t>
            </a:r>
            <a:r>
              <a:rPr lang="zh-CN" altLang="en-US" dirty="0"/>
              <a:t>结果溢出</a:t>
            </a:r>
            <a:r>
              <a:rPr lang="en-US" altLang="zh-CN" dirty="0"/>
              <a:t>)</a:t>
            </a:r>
            <a:r>
              <a:rPr lang="zh-CN" altLang="en-US" dirty="0"/>
              <a:t>、</a:t>
            </a:r>
            <a:r>
              <a:rPr lang="en-US" altLang="zh-CN" dirty="0"/>
              <a:t>C(</a:t>
            </a:r>
            <a:r>
              <a:rPr lang="zh-CN" altLang="en-US" dirty="0"/>
              <a:t>产生进位或借位</a:t>
            </a:r>
            <a:r>
              <a:rPr lang="en-US" altLang="zh-CN" dirty="0"/>
              <a:t>)</a:t>
            </a:r>
            <a:r>
              <a:rPr lang="zh-CN" altLang="en-US" dirty="0"/>
              <a:t>四个状态位</a:t>
            </a:r>
            <a:endParaRPr lang="en-US" altLang="zh-CN" dirty="0"/>
          </a:p>
          <a:p>
            <a:pPr lvl="1"/>
            <a:r>
              <a:rPr lang="zh-CN" altLang="en-US" dirty="0"/>
              <a:t>当满足括弧内所提出的条件时，相应位置成“</a:t>
            </a:r>
            <a:r>
              <a:rPr lang="en-US" altLang="zh-CN" dirty="0"/>
              <a:t>1”</a:t>
            </a:r>
            <a:r>
              <a:rPr lang="zh-CN" altLang="en-US" dirty="0"/>
              <a:t>，否则为“</a:t>
            </a:r>
            <a:r>
              <a:rPr lang="en-US" altLang="zh-CN" dirty="0"/>
              <a:t>0”</a:t>
            </a:r>
            <a:r>
              <a:rPr lang="zh-CN" altLang="en-US" dirty="0"/>
              <a:t>。</a:t>
            </a:r>
          </a:p>
          <a:p>
            <a:r>
              <a:rPr lang="zh-CN" altLang="en-US" dirty="0"/>
              <a:t>通常计算机具有对两个数进行与、或、非</a:t>
            </a:r>
            <a:r>
              <a:rPr lang="en-US" altLang="zh-CN" dirty="0"/>
              <a:t>(</a:t>
            </a:r>
            <a:r>
              <a:rPr lang="zh-CN" altLang="en-US" dirty="0"/>
              <a:t>求反</a:t>
            </a:r>
            <a:r>
              <a:rPr lang="en-US" altLang="zh-CN" dirty="0"/>
              <a:t>)</a:t>
            </a:r>
            <a:r>
              <a:rPr lang="zh-CN" altLang="en-US" dirty="0"/>
              <a:t>、异或</a:t>
            </a:r>
            <a:r>
              <a:rPr lang="en-US" altLang="zh-CN" dirty="0"/>
              <a:t>(</a:t>
            </a:r>
            <a:r>
              <a:rPr lang="zh-CN" altLang="en-US" dirty="0"/>
              <a:t>按位加</a:t>
            </a:r>
            <a:r>
              <a:rPr lang="en-US" altLang="zh-CN" dirty="0"/>
              <a:t>)</a:t>
            </a:r>
            <a:r>
              <a:rPr lang="zh-CN" altLang="en-US" dirty="0"/>
              <a:t>等操作的逻辑运算指令。有些计算机还设置有位操作指令。 </a:t>
            </a:r>
          </a:p>
          <a:p>
            <a:endParaRPr lang="en-US" dirty="0"/>
          </a:p>
        </p:txBody>
      </p:sp>
    </p:spTree>
    <p:extLst>
      <p:ext uri="{BB962C8B-B14F-4D97-AF65-F5344CB8AC3E}">
        <p14:creationId xmlns:p14="http://schemas.microsoft.com/office/powerpoint/2010/main" val="1850480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移位操作指令</a:t>
            </a:r>
            <a:endParaRPr lang="en-US" dirty="0"/>
          </a:p>
        </p:txBody>
      </p:sp>
      <p:sp>
        <p:nvSpPr>
          <p:cNvPr id="3" name="Content Placeholder 2"/>
          <p:cNvSpPr>
            <a:spLocks noGrp="1"/>
          </p:cNvSpPr>
          <p:nvPr>
            <p:ph idx="1"/>
          </p:nvPr>
        </p:nvSpPr>
        <p:spPr>
          <a:xfrm>
            <a:off x="628651" y="1825625"/>
            <a:ext cx="4806950" cy="4351338"/>
          </a:xfrm>
        </p:spPr>
        <p:txBody>
          <a:bodyPr>
            <a:normAutofit/>
          </a:bodyPr>
          <a:lstStyle/>
          <a:p>
            <a:r>
              <a:rPr lang="zh-CN" altLang="en-US" dirty="0"/>
              <a:t>移位操作指令：</a:t>
            </a:r>
            <a:endParaRPr lang="en-US" altLang="zh-CN" dirty="0"/>
          </a:p>
          <a:p>
            <a:pPr lvl="1"/>
            <a:r>
              <a:rPr lang="zh-CN" altLang="en-US" dirty="0"/>
              <a:t>算术移位、逻辑移位、循环移位</a:t>
            </a:r>
            <a:endParaRPr lang="en-US" altLang="zh-CN" dirty="0"/>
          </a:p>
          <a:p>
            <a:r>
              <a:rPr lang="zh-CN" altLang="en-US" dirty="0"/>
              <a:t>移位指令来实现乘除法运算可取得较高的速度</a:t>
            </a:r>
          </a:p>
          <a:p>
            <a:pPr lvl="1"/>
            <a:r>
              <a:rPr lang="zh-CN" altLang="en-US" dirty="0"/>
              <a:t>算术左移或右移</a:t>
            </a:r>
            <a:r>
              <a:rPr lang="en-US" altLang="zh-CN" dirty="0"/>
              <a:t>n</a:t>
            </a:r>
            <a:r>
              <a:rPr lang="zh-CN" altLang="en-US" dirty="0"/>
              <a:t>位：对带符号数据乘以</a:t>
            </a:r>
            <a:r>
              <a:rPr lang="en-US" altLang="zh-CN" dirty="0"/>
              <a:t>2</a:t>
            </a:r>
            <a:r>
              <a:rPr lang="en-US" altLang="zh-CN" baseline="30000" dirty="0"/>
              <a:t>n</a:t>
            </a:r>
            <a:r>
              <a:rPr lang="zh-CN" altLang="en-US" dirty="0"/>
              <a:t>或整除以</a:t>
            </a:r>
            <a:r>
              <a:rPr lang="en-US" altLang="zh-CN" dirty="0"/>
              <a:t>2</a:t>
            </a:r>
            <a:r>
              <a:rPr lang="en-US" altLang="zh-CN" baseline="30000" dirty="0"/>
              <a:t>n</a:t>
            </a:r>
            <a:r>
              <a:rPr lang="zh-CN" altLang="en-US" dirty="0"/>
              <a:t>的运算</a:t>
            </a:r>
            <a:endParaRPr lang="en-US" altLang="zh-CN" dirty="0"/>
          </a:p>
          <a:p>
            <a:pPr lvl="1"/>
            <a:r>
              <a:rPr lang="zh-CN" altLang="en-US" dirty="0"/>
              <a:t>逻辑左移或右移</a:t>
            </a:r>
            <a:r>
              <a:rPr lang="en-US" altLang="zh-CN" dirty="0"/>
              <a:t>n</a:t>
            </a:r>
            <a:r>
              <a:rPr lang="zh-CN" altLang="en-US" dirty="0"/>
              <a:t>位：对无符号数据乘以</a:t>
            </a:r>
            <a:r>
              <a:rPr lang="en-US" altLang="zh-CN" dirty="0"/>
              <a:t>2</a:t>
            </a:r>
            <a:r>
              <a:rPr lang="en-US" altLang="zh-CN" baseline="30000" dirty="0"/>
              <a:t>n</a:t>
            </a:r>
            <a:r>
              <a:rPr lang="zh-CN" altLang="en-US" dirty="0"/>
              <a:t>或整除以</a:t>
            </a:r>
            <a:r>
              <a:rPr lang="en-US" altLang="zh-CN" dirty="0"/>
              <a:t>2</a:t>
            </a:r>
            <a:r>
              <a:rPr lang="en-US" altLang="zh-CN" baseline="30000" dirty="0"/>
              <a:t>n</a:t>
            </a:r>
            <a:r>
              <a:rPr lang="zh-CN" altLang="en-US" dirty="0"/>
              <a:t>的运算。</a:t>
            </a:r>
            <a:endParaRPr lang="en-US" dirty="0"/>
          </a:p>
        </p:txBody>
      </p:sp>
      <p:pic>
        <p:nvPicPr>
          <p:cNvPr id="37889" name="Picture 1" descr="e8.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1" y="1690689"/>
            <a:ext cx="3568699" cy="444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33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浮点运算指令</a:t>
            </a:r>
            <a:endParaRPr lang="en-US" dirty="0"/>
          </a:p>
        </p:txBody>
      </p:sp>
      <p:sp>
        <p:nvSpPr>
          <p:cNvPr id="3" name="Content Placeholder 2"/>
          <p:cNvSpPr>
            <a:spLocks noGrp="1"/>
          </p:cNvSpPr>
          <p:nvPr>
            <p:ph idx="1"/>
          </p:nvPr>
        </p:nvSpPr>
        <p:spPr/>
        <p:txBody>
          <a:bodyPr/>
          <a:lstStyle/>
          <a:p>
            <a:r>
              <a:rPr lang="zh-CN" altLang="en-US" dirty="0"/>
              <a:t>高级语言中的实数</a:t>
            </a:r>
            <a:r>
              <a:rPr lang="en-US" altLang="zh-CN" dirty="0"/>
              <a:t>(real)</a:t>
            </a:r>
            <a:r>
              <a:rPr lang="zh-CN" altLang="en-US" dirty="0"/>
              <a:t>经常是先转换成浮点数的形式而后再进行处理。</a:t>
            </a:r>
            <a:endParaRPr lang="en-US" altLang="zh-CN" dirty="0"/>
          </a:p>
          <a:p>
            <a:r>
              <a:rPr lang="zh-CN" altLang="en-US" dirty="0"/>
              <a:t>某些机器没有设置浮点运算指令而用子程序实现，其速度较低。</a:t>
            </a:r>
            <a:endParaRPr lang="en-US" altLang="zh-CN" dirty="0"/>
          </a:p>
          <a:p>
            <a:r>
              <a:rPr lang="zh-CN" altLang="en-US" dirty="0"/>
              <a:t>因此主要用于科学计算的计算机应该设置浮点运算指令，一般能对单精度</a:t>
            </a:r>
            <a:r>
              <a:rPr lang="en-US" altLang="zh-CN" dirty="0"/>
              <a:t>(32</a:t>
            </a:r>
            <a:r>
              <a:rPr lang="zh-CN" altLang="en-US" dirty="0"/>
              <a:t>位</a:t>
            </a:r>
            <a:r>
              <a:rPr lang="en-US" altLang="zh-CN" dirty="0"/>
              <a:t>)</a:t>
            </a:r>
            <a:r>
              <a:rPr lang="zh-CN" altLang="en-US" dirty="0"/>
              <a:t>、双精度</a:t>
            </a:r>
            <a:r>
              <a:rPr lang="en-US" altLang="zh-CN" dirty="0"/>
              <a:t>(64</a:t>
            </a:r>
            <a:r>
              <a:rPr lang="zh-CN" altLang="en-US" dirty="0"/>
              <a:t>位</a:t>
            </a:r>
            <a:r>
              <a:rPr lang="en-US" altLang="zh-CN" dirty="0"/>
              <a:t>)</a:t>
            </a:r>
            <a:r>
              <a:rPr lang="zh-CN" altLang="en-US" dirty="0"/>
              <a:t>数据进行处理。 </a:t>
            </a:r>
          </a:p>
          <a:p>
            <a:endParaRPr lang="en-US" dirty="0"/>
          </a:p>
        </p:txBody>
      </p:sp>
    </p:spTree>
    <p:extLst>
      <p:ext uri="{BB962C8B-B14F-4D97-AF65-F5344CB8AC3E}">
        <p14:creationId xmlns:p14="http://schemas.microsoft.com/office/powerpoint/2010/main" val="126766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a:t>5.1</a:t>
            </a:r>
            <a:r>
              <a:rPr lang="zh-CN" altLang="en-US" dirty="0"/>
              <a:t> 指令系统的发展</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9555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十进制运算指令</a:t>
            </a:r>
            <a:endParaRPr lang="en-US" dirty="0"/>
          </a:p>
        </p:txBody>
      </p:sp>
      <p:sp>
        <p:nvSpPr>
          <p:cNvPr id="3" name="Content Placeholder 2"/>
          <p:cNvSpPr>
            <a:spLocks noGrp="1"/>
          </p:cNvSpPr>
          <p:nvPr>
            <p:ph idx="1"/>
          </p:nvPr>
        </p:nvSpPr>
        <p:spPr/>
        <p:txBody>
          <a:bodyPr/>
          <a:lstStyle/>
          <a:p>
            <a:r>
              <a:rPr lang="zh-CN" altLang="en-US" dirty="0"/>
              <a:t>在人机交互作用时，输入输出的数据都是以十进制形式表示的。</a:t>
            </a:r>
            <a:endParaRPr lang="en-US" altLang="zh-CN" dirty="0"/>
          </a:p>
          <a:p>
            <a:r>
              <a:rPr lang="zh-CN" altLang="en-US" dirty="0"/>
              <a:t>在某些数据处理系统中输入输出的数据很多，但对数据本身的处理却很简单。</a:t>
            </a:r>
            <a:endParaRPr lang="en-US" altLang="zh-CN" dirty="0"/>
          </a:p>
          <a:p>
            <a:r>
              <a:rPr lang="zh-CN" altLang="en-US" dirty="0"/>
              <a:t>在不具有十进制运算指令的计算机中，首先将十进制数据转换成二进制数，再在机器内运算；尔后又转换成十进制数据输出。</a:t>
            </a:r>
            <a:endParaRPr lang="en-US" altLang="zh-CN" dirty="0"/>
          </a:p>
          <a:p>
            <a:r>
              <a:rPr lang="zh-CN" altLang="en-US" dirty="0"/>
              <a:t>因此，在输入输出数据频繁的计算机系统中设置十进制运算指令能提高数据处理的速度。 </a:t>
            </a:r>
          </a:p>
          <a:p>
            <a:endParaRPr lang="en-US" dirty="0"/>
          </a:p>
        </p:txBody>
      </p:sp>
    </p:spTree>
    <p:extLst>
      <p:ext uri="{BB962C8B-B14F-4D97-AF65-F5344CB8AC3E}">
        <p14:creationId xmlns:p14="http://schemas.microsoft.com/office/powerpoint/2010/main" val="503049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字符串处理指令</a:t>
            </a:r>
          </a:p>
        </p:txBody>
      </p:sp>
      <p:sp>
        <p:nvSpPr>
          <p:cNvPr id="3" name="Content Placeholder 2"/>
          <p:cNvSpPr>
            <a:spLocks noGrp="1"/>
          </p:cNvSpPr>
          <p:nvPr>
            <p:ph idx="1"/>
          </p:nvPr>
        </p:nvSpPr>
        <p:spPr/>
        <p:txBody>
          <a:bodyPr>
            <a:normAutofit/>
          </a:bodyPr>
          <a:lstStyle/>
          <a:p>
            <a:r>
              <a:rPr lang="zh-CN" altLang="en-US" dirty="0"/>
              <a:t>字符串处理指令是一种非数值处理指令</a:t>
            </a:r>
            <a:endParaRPr lang="en-US" altLang="zh-CN" dirty="0"/>
          </a:p>
          <a:p>
            <a:pPr lvl="1"/>
            <a:r>
              <a:rPr lang="zh-CN" altLang="en-US" dirty="0"/>
              <a:t>字符串传送</a:t>
            </a:r>
            <a:r>
              <a:rPr lang="zh-CN" altLang="en-US" dirty="0">
                <a:latin typeface="Arial" charset="0"/>
              </a:rPr>
              <a:t>：</a:t>
            </a:r>
            <a:r>
              <a:rPr lang="zh-CN" altLang="en-US" dirty="0"/>
              <a:t>数据块从主存储器的某区传送到另一区域</a:t>
            </a:r>
            <a:endParaRPr lang="en-US" altLang="zh-CN" dirty="0"/>
          </a:p>
          <a:p>
            <a:pPr lvl="1"/>
            <a:r>
              <a:rPr lang="zh-CN" altLang="en-US" dirty="0"/>
              <a:t>字符串比较</a:t>
            </a:r>
            <a:r>
              <a:rPr lang="zh-CN" altLang="en-US" dirty="0">
                <a:latin typeface="Arial" charset="0"/>
              </a:rPr>
              <a:t>：</a:t>
            </a:r>
            <a:r>
              <a:rPr lang="zh-CN" altLang="en-US" dirty="0"/>
              <a:t>一个字符串与另一个字符串逐个字符进行比较，以确定其是否相等</a:t>
            </a:r>
            <a:endParaRPr lang="en-US" altLang="zh-CN" dirty="0"/>
          </a:p>
          <a:p>
            <a:pPr lvl="1"/>
            <a:r>
              <a:rPr lang="zh-CN" altLang="en-US" dirty="0"/>
              <a:t>字符串查询</a:t>
            </a:r>
            <a:r>
              <a:rPr lang="zh-CN" altLang="en-US" dirty="0">
                <a:latin typeface="Arial" charset="0"/>
              </a:rPr>
              <a:t>：</a:t>
            </a:r>
            <a:r>
              <a:rPr lang="zh-CN" altLang="en-US" dirty="0"/>
              <a:t>查找在字符串中是否含有某一指定的子串或字符；</a:t>
            </a:r>
            <a:endParaRPr lang="en-US" altLang="zh-CN" dirty="0"/>
          </a:p>
          <a:p>
            <a:pPr lvl="1"/>
            <a:r>
              <a:rPr lang="zh-CN" altLang="en-US" dirty="0"/>
              <a:t>字符串转换</a:t>
            </a:r>
            <a:r>
              <a:rPr lang="zh-CN" altLang="en-US" dirty="0">
                <a:latin typeface="Arial" charset="0"/>
              </a:rPr>
              <a:t>：</a:t>
            </a:r>
            <a:r>
              <a:rPr lang="zh-CN" altLang="en-US" dirty="0"/>
              <a:t>从一种数据表达形式转换成另一种表达形式。例如，从</a:t>
            </a:r>
            <a:r>
              <a:rPr lang="en-US" altLang="zh-CN" dirty="0"/>
              <a:t>ASCII</a:t>
            </a:r>
            <a:r>
              <a:rPr lang="zh-CN" altLang="en-US" dirty="0"/>
              <a:t>码转换成</a:t>
            </a:r>
            <a:r>
              <a:rPr lang="en-US" altLang="zh-CN" dirty="0"/>
              <a:t>EBCDIC</a:t>
            </a:r>
            <a:r>
              <a:rPr lang="zh-CN" altLang="en-US" dirty="0"/>
              <a:t>码</a:t>
            </a:r>
            <a:r>
              <a:rPr lang="en-US" altLang="zh-CN" dirty="0"/>
              <a:t>(</a:t>
            </a:r>
            <a:r>
              <a:rPr lang="zh-CN" altLang="en-US" dirty="0"/>
              <a:t>扩充的</a:t>
            </a:r>
            <a:r>
              <a:rPr lang="en-US" altLang="zh-CN" dirty="0"/>
              <a:t>BCD</a:t>
            </a:r>
            <a:r>
              <a:rPr lang="zh-CN" altLang="en-US" dirty="0"/>
              <a:t>码</a:t>
            </a:r>
            <a:r>
              <a:rPr lang="en-US" altLang="zh-CN" dirty="0"/>
              <a:t>)</a:t>
            </a:r>
            <a:r>
              <a:rPr lang="zh-CN" altLang="en-US" dirty="0"/>
              <a:t>。在需对大量字符串进行各种处理的文字编辑和排版方面非常有用。 </a:t>
            </a:r>
          </a:p>
        </p:txBody>
      </p:sp>
    </p:spTree>
    <p:extLst>
      <p:ext uri="{BB962C8B-B14F-4D97-AF65-F5344CB8AC3E}">
        <p14:creationId xmlns:p14="http://schemas.microsoft.com/office/powerpoint/2010/main" val="106113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数据传送指令</a:t>
            </a:r>
            <a:endParaRPr lang="en-US" dirty="0"/>
          </a:p>
        </p:txBody>
      </p:sp>
      <p:sp>
        <p:nvSpPr>
          <p:cNvPr id="3" name="Content Placeholder 2"/>
          <p:cNvSpPr>
            <a:spLocks noGrp="1"/>
          </p:cNvSpPr>
          <p:nvPr>
            <p:ph idx="1"/>
          </p:nvPr>
        </p:nvSpPr>
        <p:spPr/>
        <p:txBody>
          <a:bodyPr>
            <a:normAutofit lnSpcReduction="10000"/>
          </a:bodyPr>
          <a:lstStyle/>
          <a:p>
            <a:r>
              <a:rPr lang="zh-CN" altLang="en-US" dirty="0"/>
              <a:t>用以实现寄存器与寄存器，寄存器与存储器单元，存储器单元与存储器单元之间的数据传送。</a:t>
            </a:r>
            <a:endParaRPr lang="en-US" altLang="zh-CN" dirty="0"/>
          </a:p>
          <a:p>
            <a:r>
              <a:rPr lang="zh-CN" altLang="en-US" dirty="0"/>
              <a:t>对于存储器来讲，数据传送包括了对数据的读</a:t>
            </a:r>
            <a:r>
              <a:rPr lang="en-US" altLang="zh-CN" dirty="0"/>
              <a:t>(</a:t>
            </a:r>
            <a:r>
              <a:rPr lang="zh-CN" altLang="en-US" dirty="0"/>
              <a:t>相当于取数指令</a:t>
            </a:r>
            <a:r>
              <a:rPr lang="en-US" altLang="zh-CN" dirty="0"/>
              <a:t>)</a:t>
            </a:r>
            <a:r>
              <a:rPr lang="zh-CN" altLang="en-US" dirty="0"/>
              <a:t>或写</a:t>
            </a:r>
            <a:r>
              <a:rPr lang="en-US" altLang="zh-CN" dirty="0"/>
              <a:t>(</a:t>
            </a:r>
            <a:r>
              <a:rPr lang="zh-CN" altLang="en-US" dirty="0"/>
              <a:t>相当于存数指令</a:t>
            </a:r>
            <a:r>
              <a:rPr lang="en-US" altLang="zh-CN" dirty="0"/>
              <a:t>)</a:t>
            </a:r>
            <a:r>
              <a:rPr lang="zh-CN" altLang="en-US" dirty="0"/>
              <a:t>操作。</a:t>
            </a:r>
            <a:endParaRPr lang="en-US" altLang="zh-CN" dirty="0"/>
          </a:p>
          <a:p>
            <a:r>
              <a:rPr lang="zh-CN" altLang="en-US" dirty="0"/>
              <a:t>数据传送时，数据从源地址传送到目的地址，而源地址中的数据保持不变，因此实际上是数据复制。</a:t>
            </a:r>
          </a:p>
          <a:p>
            <a:r>
              <a:rPr lang="zh-CN" altLang="en-US" dirty="0"/>
              <a:t>数据传送指令一次可以传送一个数据或一批数据。</a:t>
            </a:r>
          </a:p>
          <a:p>
            <a:r>
              <a:rPr lang="zh-CN" altLang="en-US" dirty="0"/>
              <a:t>有些机器设置了数据交换指令，完成源操作数与目的操作数互换，实现双向数据传送。  </a:t>
            </a:r>
          </a:p>
        </p:txBody>
      </p:sp>
    </p:spTree>
    <p:extLst>
      <p:ext uri="{BB962C8B-B14F-4D97-AF65-F5344CB8AC3E}">
        <p14:creationId xmlns:p14="http://schemas.microsoft.com/office/powerpoint/2010/main" val="1045125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转移类指令</a:t>
            </a:r>
            <a:endParaRPr lang="en-US" dirty="0"/>
          </a:p>
        </p:txBody>
      </p:sp>
      <p:sp>
        <p:nvSpPr>
          <p:cNvPr id="3" name="Content Placeholder 2"/>
          <p:cNvSpPr>
            <a:spLocks noGrp="1"/>
          </p:cNvSpPr>
          <p:nvPr>
            <p:ph idx="1"/>
          </p:nvPr>
        </p:nvSpPr>
        <p:spPr/>
        <p:txBody>
          <a:bodyPr/>
          <a:lstStyle/>
          <a:p>
            <a:r>
              <a:rPr lang="zh-CN" altLang="en-US" dirty="0"/>
              <a:t>用以控制程序流的转移</a:t>
            </a:r>
            <a:endParaRPr lang="en-US" altLang="zh-CN" dirty="0"/>
          </a:p>
          <a:p>
            <a:pPr lvl="1"/>
            <a:r>
              <a:rPr lang="zh-CN" altLang="en-US" dirty="0"/>
              <a:t>在大多数情况下，计算机是按顺序方式执行程序的</a:t>
            </a:r>
            <a:endParaRPr lang="en-US" altLang="zh-CN" dirty="0"/>
          </a:p>
          <a:p>
            <a:pPr lvl="1"/>
            <a:r>
              <a:rPr lang="zh-CN" altLang="en-US" dirty="0"/>
              <a:t>但是也经常会遇到离开原来的顺序转移到另一段程序或循环执行某段程序的情况。</a:t>
            </a:r>
          </a:p>
          <a:p>
            <a:r>
              <a:rPr lang="zh-CN" altLang="en-US" dirty="0"/>
              <a:t>按转移的性质，转移指令分为</a:t>
            </a:r>
            <a:endParaRPr lang="en-US" altLang="zh-CN" dirty="0"/>
          </a:p>
          <a:p>
            <a:pPr lvl="1"/>
            <a:r>
              <a:rPr lang="zh-CN" altLang="en-US" dirty="0"/>
              <a:t>无条件转移</a:t>
            </a:r>
            <a:endParaRPr lang="en-US" altLang="zh-CN" dirty="0"/>
          </a:p>
          <a:p>
            <a:pPr lvl="1"/>
            <a:r>
              <a:rPr lang="zh-CN" altLang="en-US" dirty="0"/>
              <a:t>条件转移</a:t>
            </a:r>
            <a:endParaRPr lang="en-US" altLang="zh-CN" dirty="0"/>
          </a:p>
          <a:p>
            <a:pPr lvl="1"/>
            <a:r>
              <a:rPr lang="zh-CN" altLang="en-US" dirty="0"/>
              <a:t>过程调用与返回</a:t>
            </a:r>
            <a:endParaRPr lang="en-US" altLang="zh-CN" dirty="0"/>
          </a:p>
          <a:p>
            <a:pPr lvl="1"/>
            <a:r>
              <a:rPr lang="zh-CN" altLang="en-US" dirty="0"/>
              <a:t>陷阱</a:t>
            </a:r>
            <a:r>
              <a:rPr lang="en-US" altLang="zh-CN" dirty="0"/>
              <a:t>(trap)</a:t>
            </a:r>
            <a:endParaRPr lang="zh-CN" altLang="en-US" dirty="0"/>
          </a:p>
          <a:p>
            <a:endParaRPr lang="en-US" dirty="0"/>
          </a:p>
        </p:txBody>
      </p:sp>
    </p:spTree>
    <p:extLst>
      <p:ext uri="{BB962C8B-B14F-4D97-AF65-F5344CB8AC3E}">
        <p14:creationId xmlns:p14="http://schemas.microsoft.com/office/powerpoint/2010/main" val="1157008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lstStyle/>
          <a:p>
            <a:r>
              <a:rPr lang="zh-CN" altLang="en-US" dirty="0"/>
              <a:t>堆栈</a:t>
            </a:r>
            <a:r>
              <a:rPr lang="en-US" altLang="zh-CN" dirty="0"/>
              <a:t>(stack)</a:t>
            </a:r>
            <a:r>
              <a:rPr lang="zh-CN" altLang="en-US" dirty="0"/>
              <a:t>是由若干个连续存储单元组成的先进后出</a:t>
            </a:r>
            <a:r>
              <a:rPr lang="en-US" altLang="zh-CN" dirty="0"/>
              <a:t>(first in last out,</a:t>
            </a:r>
            <a:r>
              <a:rPr lang="zh-CN" altLang="en-US" dirty="0"/>
              <a:t>简称</a:t>
            </a:r>
            <a:r>
              <a:rPr lang="en-US" altLang="zh-CN" dirty="0"/>
              <a:t>FILO)</a:t>
            </a:r>
            <a:r>
              <a:rPr lang="zh-CN" altLang="en-US" dirty="0"/>
              <a:t>存储区</a:t>
            </a:r>
            <a:endParaRPr lang="en-US" altLang="zh-CN" dirty="0"/>
          </a:p>
          <a:p>
            <a:pPr lvl="1"/>
            <a:r>
              <a:rPr lang="zh-CN" altLang="en-US" dirty="0"/>
              <a:t>第一个送入堆栈中的数据存放在栈底，最近送入堆栈中的数据存放在栈顶</a:t>
            </a:r>
            <a:endParaRPr lang="en-US" altLang="zh-CN" dirty="0"/>
          </a:p>
          <a:p>
            <a:pPr lvl="1"/>
            <a:r>
              <a:rPr lang="zh-CN" altLang="en-US" dirty="0"/>
              <a:t>栈底是固定不变的，而栈顶却是随着数据的入栈和出栈在不断变化。</a:t>
            </a:r>
            <a:endParaRPr lang="en-US" altLang="zh-CN" dirty="0"/>
          </a:p>
          <a:p>
            <a:r>
              <a:rPr lang="zh-CN" altLang="en-US" dirty="0"/>
              <a:t>堆栈指针</a:t>
            </a:r>
            <a:r>
              <a:rPr lang="en-US" altLang="zh-CN" dirty="0"/>
              <a:t>(stack pointer</a:t>
            </a:r>
            <a:r>
              <a:rPr lang="zh-CN" altLang="en-US" dirty="0"/>
              <a:t>，简称</a:t>
            </a:r>
            <a:r>
              <a:rPr lang="en-US" altLang="zh-CN" dirty="0"/>
              <a:t>SP)</a:t>
            </a:r>
            <a:r>
              <a:rPr lang="zh-CN" altLang="en-US" dirty="0"/>
              <a:t>：为了表示栈顶的位置，有一个寄存器或存储器单元用于指出栈顶的地址</a:t>
            </a:r>
            <a:endParaRPr lang="en-US" altLang="zh-CN" dirty="0"/>
          </a:p>
          <a:p>
            <a:pPr lvl="1"/>
            <a:r>
              <a:rPr lang="zh-CN" altLang="en-US" dirty="0"/>
              <a:t>任何堆栈操作只能在栈顶进行。</a:t>
            </a:r>
          </a:p>
          <a:p>
            <a:endParaRPr lang="en-US" dirty="0"/>
          </a:p>
        </p:txBody>
      </p:sp>
    </p:spTree>
    <p:extLst>
      <p:ext uri="{BB962C8B-B14F-4D97-AF65-F5344CB8AC3E}">
        <p14:creationId xmlns:p14="http://schemas.microsoft.com/office/powerpoint/2010/main" val="380847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normAutofit/>
          </a:bodyPr>
          <a:lstStyle/>
          <a:p>
            <a:r>
              <a:rPr lang="zh-CN" altLang="en-US" dirty="0"/>
              <a:t>在堆栈结构的计算机中，用来提供操作数和保存运算结果的主要存储区</a:t>
            </a:r>
            <a:endParaRPr lang="en-US" altLang="zh-CN" dirty="0"/>
          </a:p>
          <a:p>
            <a:pPr lvl="1"/>
            <a:r>
              <a:rPr lang="zh-CN" altLang="en-US" dirty="0"/>
              <a:t>大多数指令</a:t>
            </a:r>
            <a:r>
              <a:rPr lang="en-US" altLang="zh-CN" dirty="0"/>
              <a:t>(</a:t>
            </a:r>
            <a:r>
              <a:rPr lang="zh-CN" altLang="en-US" dirty="0"/>
              <a:t>包括运算指令</a:t>
            </a:r>
            <a:r>
              <a:rPr lang="en-US" altLang="zh-CN" dirty="0"/>
              <a:t>)</a:t>
            </a:r>
            <a:r>
              <a:rPr lang="zh-CN" altLang="en-US" dirty="0"/>
              <a:t>通过访问堆栈来获得所需的操作数或把操作结果存入堆栈中</a:t>
            </a:r>
            <a:endParaRPr lang="en-US" altLang="zh-CN" dirty="0"/>
          </a:p>
          <a:p>
            <a:r>
              <a:rPr lang="zh-CN" altLang="en-US" dirty="0"/>
              <a:t>在一般计算机中，用来暂存中断和子程序调用时现场数据及返回地址，用于访问堆栈的指令只有压入</a:t>
            </a:r>
            <a:r>
              <a:rPr lang="en-US" altLang="zh-CN" dirty="0"/>
              <a:t>(</a:t>
            </a:r>
            <a:r>
              <a:rPr lang="zh-CN" altLang="en-US" dirty="0"/>
              <a:t>即进栈</a:t>
            </a:r>
            <a:r>
              <a:rPr lang="en-US" altLang="zh-CN" dirty="0"/>
              <a:t>)</a:t>
            </a:r>
            <a:r>
              <a:rPr lang="zh-CN" altLang="en-US" dirty="0"/>
              <a:t>和弹出</a:t>
            </a:r>
            <a:r>
              <a:rPr lang="en-US" altLang="zh-CN" dirty="0"/>
              <a:t>(</a:t>
            </a:r>
            <a:r>
              <a:rPr lang="zh-CN" altLang="en-US" dirty="0"/>
              <a:t>即退栈</a:t>
            </a:r>
            <a:r>
              <a:rPr lang="en-US" altLang="zh-CN" dirty="0"/>
              <a:t>)</a:t>
            </a:r>
            <a:r>
              <a:rPr lang="zh-CN" altLang="en-US" dirty="0"/>
              <a:t>两种</a:t>
            </a:r>
            <a:endParaRPr lang="en-US" altLang="zh-CN" dirty="0"/>
          </a:p>
          <a:p>
            <a:pPr lvl="1"/>
            <a:r>
              <a:rPr lang="zh-CN" altLang="en-US" dirty="0"/>
              <a:t>压入指令</a:t>
            </a:r>
            <a:r>
              <a:rPr lang="en-US" altLang="zh-CN" dirty="0"/>
              <a:t>(PUSH)</a:t>
            </a:r>
            <a:r>
              <a:rPr lang="zh-CN" altLang="en-US" dirty="0"/>
              <a:t>是把指定的操作数送入堆栈的栈顶</a:t>
            </a:r>
            <a:endParaRPr lang="en-US" altLang="zh-CN" dirty="0"/>
          </a:p>
          <a:p>
            <a:pPr lvl="1"/>
            <a:r>
              <a:rPr lang="zh-CN" altLang="en-US" dirty="0"/>
              <a:t>弹出指令</a:t>
            </a:r>
            <a:r>
              <a:rPr lang="en-US" altLang="zh-CN" dirty="0"/>
              <a:t>(POP)</a:t>
            </a:r>
            <a:r>
              <a:rPr lang="zh-CN" altLang="en-US" dirty="0"/>
              <a:t>的操作刚好相反，是把栈顶的数据取出，送到指令所指定的目的地。</a:t>
            </a:r>
            <a:endParaRPr lang="en-US" dirty="0"/>
          </a:p>
        </p:txBody>
      </p:sp>
    </p:spTree>
    <p:extLst>
      <p:ext uri="{BB962C8B-B14F-4D97-AF65-F5344CB8AC3E}">
        <p14:creationId xmlns:p14="http://schemas.microsoft.com/office/powerpoint/2010/main" val="1406630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normAutofit/>
          </a:bodyPr>
          <a:lstStyle/>
          <a:p>
            <a:r>
              <a:rPr lang="zh-CN" altLang="en-US" dirty="0"/>
              <a:t>在一般的计算机中，堆栈从高地址向低地址扩展，即栈底的地址总是大于或等于栈顶的地址</a:t>
            </a:r>
            <a:r>
              <a:rPr lang="en-US" altLang="zh-CN" dirty="0"/>
              <a:t>(</a:t>
            </a:r>
            <a:r>
              <a:rPr lang="zh-CN" altLang="en-US" dirty="0"/>
              <a:t>也有少数计算机刚好相反</a:t>
            </a:r>
            <a:r>
              <a:rPr lang="en-US" altLang="zh-CN" dirty="0"/>
              <a:t>)</a:t>
            </a:r>
            <a:r>
              <a:rPr lang="zh-CN" altLang="en-US" dirty="0"/>
              <a:t>。</a:t>
            </a:r>
            <a:endParaRPr lang="en-US" altLang="zh-CN" dirty="0"/>
          </a:p>
          <a:p>
            <a:r>
              <a:rPr lang="zh-CN" altLang="de-DE" dirty="0"/>
              <a:t>压栈指令： </a:t>
            </a:r>
            <a:r>
              <a:rPr lang="de-DE" altLang="zh-CN" dirty="0"/>
              <a:t>PUSH   OPR</a:t>
            </a:r>
            <a:br>
              <a:rPr lang="de-DE" altLang="zh-CN" dirty="0"/>
            </a:br>
            <a:r>
              <a:rPr lang="zh-CN" altLang="de-DE" dirty="0"/>
              <a:t>操作</a:t>
            </a:r>
            <a:r>
              <a:rPr lang="de-DE" altLang="zh-CN" dirty="0"/>
              <a:t>: (SP)-2 </a:t>
            </a:r>
            <a:r>
              <a:rPr lang="de-DE" altLang="zh-CN" dirty="0">
                <a:sym typeface="Wingdings"/>
              </a:rPr>
              <a:t></a:t>
            </a:r>
            <a:r>
              <a:rPr lang="de-DE" altLang="zh-CN" dirty="0"/>
              <a:t> SP</a:t>
            </a:r>
            <a:br>
              <a:rPr lang="de-DE" altLang="zh-CN" dirty="0"/>
            </a:br>
            <a:r>
              <a:rPr lang="de-DE" altLang="zh-CN" dirty="0"/>
              <a:t>           OPR </a:t>
            </a:r>
            <a:r>
              <a:rPr lang="de-DE" altLang="zh-CN" dirty="0">
                <a:sym typeface="Wingdings"/>
              </a:rPr>
              <a:t></a:t>
            </a:r>
            <a:r>
              <a:rPr lang="de-DE" altLang="zh-CN" dirty="0"/>
              <a:t> </a:t>
            </a:r>
            <a:r>
              <a:rPr lang="en-US" altLang="zh-CN" dirty="0"/>
              <a:t>(</a:t>
            </a:r>
            <a:r>
              <a:rPr lang="de-DE" altLang="zh-CN" dirty="0"/>
              <a:t>SP)</a:t>
            </a:r>
          </a:p>
          <a:p>
            <a:r>
              <a:rPr lang="zh-CN" altLang="de-DE" dirty="0"/>
              <a:t>弹出指令： </a:t>
            </a:r>
            <a:r>
              <a:rPr lang="de-DE" altLang="zh-CN" dirty="0"/>
              <a:t>POP   OPR</a:t>
            </a:r>
            <a:br>
              <a:rPr lang="de-DE" altLang="zh-CN" dirty="0"/>
            </a:br>
            <a:r>
              <a:rPr lang="zh-CN" altLang="de-DE" dirty="0"/>
              <a:t>操作</a:t>
            </a:r>
            <a:r>
              <a:rPr lang="de-DE" altLang="zh-CN" dirty="0"/>
              <a:t>: ((SP)) </a:t>
            </a:r>
            <a:r>
              <a:rPr lang="de-DE" altLang="zh-CN" dirty="0">
                <a:sym typeface="Wingdings"/>
              </a:rPr>
              <a:t></a:t>
            </a:r>
            <a:r>
              <a:rPr lang="de-DE" altLang="zh-CN" dirty="0"/>
              <a:t> OPR</a:t>
            </a:r>
            <a:br>
              <a:rPr lang="de-DE" altLang="zh-CN" dirty="0"/>
            </a:br>
            <a:r>
              <a:rPr lang="de-DE" altLang="zh-CN" dirty="0"/>
              <a:t>           (SP)+2 </a:t>
            </a:r>
            <a:r>
              <a:rPr lang="de-DE" altLang="zh-CN" dirty="0">
                <a:sym typeface="Wingdings"/>
              </a:rPr>
              <a:t></a:t>
            </a:r>
            <a:r>
              <a:rPr lang="de-DE" altLang="zh-CN" dirty="0"/>
              <a:t> SP</a:t>
            </a:r>
          </a:p>
          <a:p>
            <a:endParaRPr lang="zh-CN" altLang="en-US" dirty="0"/>
          </a:p>
          <a:p>
            <a:endParaRPr lang="en-US" dirty="0"/>
          </a:p>
        </p:txBody>
      </p:sp>
    </p:spTree>
    <p:extLst>
      <p:ext uri="{BB962C8B-B14F-4D97-AF65-F5344CB8AC3E}">
        <p14:creationId xmlns:p14="http://schemas.microsoft.com/office/powerpoint/2010/main" val="1745415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堆栈及堆栈操作指令</a:t>
            </a:r>
            <a:endParaRPr lang="en-US" dirty="0"/>
          </a:p>
        </p:txBody>
      </p:sp>
      <p:sp>
        <p:nvSpPr>
          <p:cNvPr id="3" name="Content Placeholder 2"/>
          <p:cNvSpPr>
            <a:spLocks noGrp="1"/>
          </p:cNvSpPr>
          <p:nvPr>
            <p:ph idx="1"/>
          </p:nvPr>
        </p:nvSpPr>
        <p:spPr/>
        <p:txBody>
          <a:bodyPr/>
          <a:lstStyle/>
          <a:p>
            <a:r>
              <a:rPr lang="zh-CN" altLang="en-US" dirty="0"/>
              <a:t>由于堆栈具有先进后出的性质，因而在中断、子程序调用过程中广泛用于保存返回地址、状态标志及现场信息。</a:t>
            </a:r>
            <a:endParaRPr lang="en-US" altLang="zh-CN" dirty="0"/>
          </a:p>
          <a:p>
            <a:r>
              <a:rPr lang="zh-CN" altLang="en-US" dirty="0"/>
              <a:t>假设有一主程序</a:t>
            </a:r>
            <a:r>
              <a:rPr lang="en-US" altLang="zh-CN" dirty="0"/>
              <a:t>M</a:t>
            </a:r>
            <a:r>
              <a:rPr lang="zh-CN" altLang="en-US" dirty="0"/>
              <a:t>和两个子程序</a:t>
            </a:r>
            <a:r>
              <a:rPr lang="en-US" altLang="zh-CN" dirty="0"/>
              <a:t>A</a:t>
            </a:r>
            <a:r>
              <a:rPr lang="zh-CN" altLang="en-US" dirty="0"/>
              <a:t>，</a:t>
            </a:r>
            <a:r>
              <a:rPr lang="en-US" altLang="zh-CN" dirty="0"/>
              <a:t>B</a:t>
            </a:r>
            <a:r>
              <a:rPr lang="zh-CN" altLang="en-US" dirty="0"/>
              <a:t>，它们的调用关系是</a:t>
            </a:r>
            <a:r>
              <a:rPr lang="en-US" altLang="zh-CN" dirty="0"/>
              <a:t>M</a:t>
            </a:r>
            <a:r>
              <a:rPr lang="zh-CN" altLang="en-US" dirty="0"/>
              <a:t>调用</a:t>
            </a:r>
            <a:r>
              <a:rPr lang="en-US" altLang="zh-CN" dirty="0"/>
              <a:t>A</a:t>
            </a:r>
            <a:r>
              <a:rPr lang="zh-CN" altLang="en-US" dirty="0"/>
              <a:t>，</a:t>
            </a:r>
            <a:r>
              <a:rPr lang="en-US" altLang="zh-CN" dirty="0"/>
              <a:t>A</a:t>
            </a:r>
            <a:r>
              <a:rPr lang="zh-CN" altLang="en-US" dirty="0"/>
              <a:t>又调用</a:t>
            </a:r>
            <a:r>
              <a:rPr lang="en-US" altLang="zh-CN" dirty="0"/>
              <a:t>B</a:t>
            </a:r>
            <a:r>
              <a:rPr lang="zh-CN" altLang="en-US" dirty="0"/>
              <a:t>。 </a:t>
            </a:r>
          </a:p>
          <a:p>
            <a:endParaRPr lang="en-US" dirty="0"/>
          </a:p>
        </p:txBody>
      </p:sp>
      <p:pic>
        <p:nvPicPr>
          <p:cNvPr id="38913" name="Picture 1" descr="e9.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4001294"/>
            <a:ext cx="3657600" cy="271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514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堆栈及堆栈操作指令</a:t>
            </a:r>
            <a:endParaRPr lang="en-US"/>
          </a:p>
        </p:txBody>
      </p:sp>
      <p:sp>
        <p:nvSpPr>
          <p:cNvPr id="3" name="Content Placeholder 2"/>
          <p:cNvSpPr>
            <a:spLocks noGrp="1"/>
          </p:cNvSpPr>
          <p:nvPr>
            <p:ph idx="1"/>
          </p:nvPr>
        </p:nvSpPr>
        <p:spPr/>
        <p:txBody>
          <a:bodyPr>
            <a:normAutofit/>
          </a:bodyPr>
          <a:lstStyle/>
          <a:p>
            <a:r>
              <a:rPr lang="zh-CN" altLang="en-US" dirty="0"/>
              <a:t>堆栈还有一个重要的作用，就是用于子程序调用时参数的传递</a:t>
            </a:r>
            <a:endParaRPr lang="en-US" altLang="zh-CN" dirty="0"/>
          </a:p>
          <a:p>
            <a:pPr lvl="1"/>
            <a:r>
              <a:rPr lang="zh-CN" altLang="en-US" dirty="0"/>
              <a:t>在不同语言</a:t>
            </a:r>
            <a:r>
              <a:rPr lang="en-US" altLang="zh-CN" dirty="0"/>
              <a:t>(</a:t>
            </a:r>
            <a:r>
              <a:rPr lang="zh-CN" altLang="en-US" dirty="0"/>
              <a:t>如</a:t>
            </a:r>
            <a:r>
              <a:rPr lang="en-US" altLang="zh-CN" dirty="0"/>
              <a:t>Pascal</a:t>
            </a:r>
            <a:r>
              <a:rPr lang="zh-CN" altLang="en-US" dirty="0"/>
              <a:t>语言和汇编语言</a:t>
            </a:r>
            <a:r>
              <a:rPr lang="en-US" altLang="zh-CN" dirty="0"/>
              <a:t>)</a:t>
            </a:r>
            <a:r>
              <a:rPr lang="zh-CN" altLang="en-US" dirty="0"/>
              <a:t>程序之间相互调用过程中，使用堆栈来传递参数更加普遍。</a:t>
            </a:r>
            <a:endParaRPr lang="en-US" altLang="zh-CN" dirty="0"/>
          </a:p>
          <a:p>
            <a:pPr lvl="1"/>
            <a:r>
              <a:rPr lang="zh-CN" altLang="en-US" dirty="0"/>
              <a:t>利用堆栈传递参数时，首先把所需传递的参数压入堆栈中，然后调用子程序。</a:t>
            </a:r>
            <a:endParaRPr lang="en-US" dirty="0"/>
          </a:p>
        </p:txBody>
      </p:sp>
    </p:spTree>
    <p:extLst>
      <p:ext uri="{BB962C8B-B14F-4D97-AF65-F5344CB8AC3E}">
        <p14:creationId xmlns:p14="http://schemas.microsoft.com/office/powerpoint/2010/main" val="771262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a:t>
            </a:r>
            <a:r>
              <a:rPr lang="en-US" altLang="zh-CN" dirty="0"/>
              <a:t>(I/O)</a:t>
            </a:r>
            <a:r>
              <a:rPr lang="zh-CN" altLang="en-US" dirty="0"/>
              <a:t>指令</a:t>
            </a:r>
            <a:endParaRPr lang="en-US" dirty="0"/>
          </a:p>
        </p:txBody>
      </p:sp>
      <p:sp>
        <p:nvSpPr>
          <p:cNvPr id="3" name="Content Placeholder 2"/>
          <p:cNvSpPr>
            <a:spLocks noGrp="1"/>
          </p:cNvSpPr>
          <p:nvPr>
            <p:ph idx="1"/>
          </p:nvPr>
        </p:nvSpPr>
        <p:spPr/>
        <p:txBody>
          <a:bodyPr>
            <a:normAutofit/>
          </a:bodyPr>
          <a:lstStyle/>
          <a:p>
            <a:r>
              <a:rPr lang="zh-CN" altLang="en-US" dirty="0"/>
              <a:t>计算机所处理的一切原始数据和所执行的程序</a:t>
            </a:r>
            <a:r>
              <a:rPr lang="en-US" altLang="zh-CN" dirty="0"/>
              <a:t>(</a:t>
            </a:r>
            <a:r>
              <a:rPr lang="zh-CN" altLang="en-US" dirty="0"/>
              <a:t>除了固化在</a:t>
            </a:r>
            <a:r>
              <a:rPr lang="en-US" altLang="zh-CN" dirty="0"/>
              <a:t>ROM</a:t>
            </a:r>
            <a:r>
              <a:rPr lang="zh-CN" altLang="en-US" dirty="0"/>
              <a:t>中的以外</a:t>
            </a:r>
            <a:r>
              <a:rPr lang="en-US" altLang="zh-CN" dirty="0"/>
              <a:t>)</a:t>
            </a:r>
            <a:r>
              <a:rPr lang="zh-CN" altLang="en-US" dirty="0"/>
              <a:t>均来自外部设备的输入，处理结果需通过外部设备输出</a:t>
            </a:r>
          </a:p>
          <a:p>
            <a:pPr>
              <a:buFontTx/>
              <a:buNone/>
            </a:pPr>
            <a:r>
              <a:rPr lang="en-US" altLang="zh-CN" dirty="0"/>
              <a:t>		         OP           REG	    A</a:t>
            </a:r>
          </a:p>
          <a:p>
            <a:pPr lvl="1"/>
            <a:r>
              <a:rPr lang="zh-CN" altLang="en-US" dirty="0"/>
              <a:t>其中</a:t>
            </a:r>
            <a:r>
              <a:rPr lang="en-US" altLang="zh-CN" dirty="0"/>
              <a:t>OP</a:t>
            </a:r>
            <a:r>
              <a:rPr lang="zh-CN" altLang="en-US" dirty="0"/>
              <a:t>是操作码，表示</a:t>
            </a:r>
            <a:r>
              <a:rPr lang="en-US" altLang="zh-CN" dirty="0"/>
              <a:t>I/O</a:t>
            </a:r>
            <a:r>
              <a:rPr lang="zh-CN" altLang="en-US" dirty="0"/>
              <a:t>指令</a:t>
            </a:r>
            <a:endParaRPr lang="en-US" altLang="zh-CN" dirty="0"/>
          </a:p>
          <a:p>
            <a:pPr lvl="1"/>
            <a:r>
              <a:rPr lang="en-US" altLang="zh-CN" dirty="0"/>
              <a:t>REG</a:t>
            </a:r>
            <a:r>
              <a:rPr lang="zh-CN" altLang="en-US" dirty="0"/>
              <a:t>是寄存器名，用于指定与外部设备交换数据的寄存器</a:t>
            </a:r>
            <a:endParaRPr lang="en-US" altLang="zh-CN" dirty="0"/>
          </a:p>
          <a:p>
            <a:pPr lvl="1"/>
            <a:r>
              <a:rPr lang="en-US" altLang="zh-CN" dirty="0"/>
              <a:t>A</a:t>
            </a:r>
            <a:r>
              <a:rPr lang="zh-CN" altLang="en-US" dirty="0"/>
              <a:t>是外部设备中的寄存器地址或设备码，其长度一般为</a:t>
            </a:r>
            <a:r>
              <a:rPr lang="en-US" altLang="zh-CN" dirty="0"/>
              <a:t>8</a:t>
            </a:r>
            <a:r>
              <a:rPr lang="zh-CN" altLang="en-US" dirty="0"/>
              <a:t>～</a:t>
            </a:r>
            <a:r>
              <a:rPr lang="en-US" altLang="zh-CN" dirty="0"/>
              <a:t>16</a:t>
            </a:r>
            <a:r>
              <a:rPr lang="zh-CN" altLang="en-US" dirty="0"/>
              <a:t>位，可以表示</a:t>
            </a:r>
            <a:r>
              <a:rPr lang="en-US" altLang="zh-CN" dirty="0"/>
              <a:t>256</a:t>
            </a:r>
            <a:r>
              <a:rPr lang="zh-CN" altLang="en-US" dirty="0"/>
              <a:t>～</a:t>
            </a:r>
            <a:r>
              <a:rPr lang="en-US" altLang="zh-CN" dirty="0"/>
              <a:t>64K</a:t>
            </a:r>
            <a:r>
              <a:rPr lang="zh-CN" altLang="en-US" dirty="0"/>
              <a:t>个设备寄存器</a:t>
            </a:r>
            <a:r>
              <a:rPr lang="en-US" altLang="zh-CN" dirty="0"/>
              <a:t>(</a:t>
            </a:r>
            <a:r>
              <a:rPr lang="zh-CN" altLang="en-US" dirty="0"/>
              <a:t>输入数据寄存器</a:t>
            </a:r>
            <a:r>
              <a:rPr lang="en-US" altLang="zh-CN" dirty="0"/>
              <a:t>/</a:t>
            </a:r>
            <a:r>
              <a:rPr lang="zh-CN" altLang="en-US" dirty="0"/>
              <a:t>输出数据寄存器</a:t>
            </a:r>
            <a:r>
              <a:rPr lang="en-US" altLang="zh-CN" dirty="0"/>
              <a:t>/</a:t>
            </a:r>
            <a:r>
              <a:rPr lang="zh-CN" altLang="en-US" dirty="0"/>
              <a:t>控制寄存器</a:t>
            </a:r>
            <a:r>
              <a:rPr lang="en-US" altLang="zh-CN" dirty="0"/>
              <a:t>)</a:t>
            </a:r>
            <a:r>
              <a:rPr lang="zh-CN" altLang="en-US" dirty="0"/>
              <a:t>。 </a:t>
            </a:r>
          </a:p>
          <a:p>
            <a:endParaRPr lang="en-US" dirty="0"/>
          </a:p>
        </p:txBody>
      </p:sp>
      <p:sp>
        <p:nvSpPr>
          <p:cNvPr id="4" name="Rectangle 4"/>
          <p:cNvSpPr>
            <a:spLocks noChangeArrowheads="1"/>
          </p:cNvSpPr>
          <p:nvPr/>
        </p:nvSpPr>
        <p:spPr bwMode="auto">
          <a:xfrm>
            <a:off x="1514475" y="3030433"/>
            <a:ext cx="4535488" cy="5048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Line 5"/>
          <p:cNvSpPr>
            <a:spLocks noChangeShapeType="1"/>
          </p:cNvSpPr>
          <p:nvPr/>
        </p:nvSpPr>
        <p:spPr bwMode="auto">
          <a:xfrm>
            <a:off x="2881313" y="3030433"/>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6"/>
          <p:cNvSpPr>
            <a:spLocks noChangeShapeType="1"/>
          </p:cNvSpPr>
          <p:nvPr/>
        </p:nvSpPr>
        <p:spPr bwMode="auto">
          <a:xfrm>
            <a:off x="4610100" y="3030433"/>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9384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指令系统的发展</a:t>
            </a:r>
            <a:endParaRPr lang="en-US" dirty="0"/>
          </a:p>
        </p:txBody>
      </p:sp>
      <p:sp>
        <p:nvSpPr>
          <p:cNvPr id="3" name="Content Placeholder 2"/>
          <p:cNvSpPr>
            <a:spLocks noGrp="1"/>
          </p:cNvSpPr>
          <p:nvPr>
            <p:ph idx="1"/>
          </p:nvPr>
        </p:nvSpPr>
        <p:spPr/>
        <p:txBody>
          <a:bodyPr>
            <a:normAutofit/>
          </a:bodyPr>
          <a:lstStyle/>
          <a:p>
            <a:r>
              <a:rPr lang="zh-CN" altLang="en-US" dirty="0"/>
              <a:t>计算机系统主要由硬件和软件两部分组成</a:t>
            </a:r>
            <a:endParaRPr lang="en-US" altLang="zh-CN" dirty="0"/>
          </a:p>
          <a:p>
            <a:pPr lvl="1"/>
            <a:r>
              <a:rPr lang="zh-CN" altLang="en-US" dirty="0"/>
              <a:t>硬件就是由中央处理机</a:t>
            </a:r>
            <a:r>
              <a:rPr lang="en-US" altLang="zh-CN" dirty="0"/>
              <a:t>(CPU)</a:t>
            </a:r>
            <a:r>
              <a:rPr lang="zh-CN" altLang="en-US" dirty="0"/>
              <a:t>、存储器以及外部设备等组成的实际装置</a:t>
            </a:r>
            <a:endParaRPr lang="en-US" altLang="zh-CN" dirty="0"/>
          </a:p>
          <a:p>
            <a:pPr lvl="1"/>
            <a:r>
              <a:rPr lang="zh-CN" altLang="en-US" dirty="0"/>
              <a:t>软件则是为便于用户使用计算机而编写的各种程序，最终转换成一系列机器指令后在计算机上执行</a:t>
            </a:r>
          </a:p>
          <a:p>
            <a:r>
              <a:rPr lang="zh-CN" altLang="en-US" dirty="0"/>
              <a:t>计算机的性能与它所设置的指令系统有很大的关系，而指令系统的设置又与机器的硬件结构密切相关。</a:t>
            </a:r>
            <a:endParaRPr lang="en-US" altLang="zh-CN" dirty="0"/>
          </a:p>
          <a:p>
            <a:r>
              <a:rPr lang="zh-CN" altLang="en-US" dirty="0"/>
              <a:t>性能较好的计算机都设置有功能齐全、通用性强、指令丰富的指令系统，但需要复杂的硬件结构</a:t>
            </a:r>
          </a:p>
        </p:txBody>
      </p:sp>
    </p:spTree>
    <p:extLst>
      <p:ext uri="{BB962C8B-B14F-4D97-AF65-F5344CB8AC3E}">
        <p14:creationId xmlns:p14="http://schemas.microsoft.com/office/powerpoint/2010/main" val="1230005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输入输出</a:t>
            </a:r>
            <a:r>
              <a:rPr lang="en-US" altLang="zh-CN" dirty="0"/>
              <a:t>(I/O)</a:t>
            </a:r>
            <a:r>
              <a:rPr lang="zh-CN" altLang="en-US" dirty="0"/>
              <a:t>指令</a:t>
            </a:r>
            <a:endParaRPr lang="en-US" dirty="0"/>
          </a:p>
        </p:txBody>
      </p:sp>
      <p:sp>
        <p:nvSpPr>
          <p:cNvPr id="3" name="Content Placeholder 2"/>
          <p:cNvSpPr>
            <a:spLocks noGrp="1"/>
          </p:cNvSpPr>
          <p:nvPr>
            <p:ph idx="1"/>
          </p:nvPr>
        </p:nvSpPr>
        <p:spPr/>
        <p:txBody>
          <a:bodyPr/>
          <a:lstStyle/>
          <a:p>
            <a:r>
              <a:rPr lang="zh-CN" altLang="en-US" dirty="0"/>
              <a:t>输入指令完成从</a:t>
            </a:r>
            <a:r>
              <a:rPr lang="en-US" altLang="zh-CN" dirty="0"/>
              <a:t>A</a:t>
            </a:r>
            <a:r>
              <a:rPr lang="zh-CN" altLang="en-US" dirty="0"/>
              <a:t>地址所指定的外部设备寄存器中读入一个数据到</a:t>
            </a:r>
            <a:r>
              <a:rPr lang="en-US" altLang="zh-CN" dirty="0"/>
              <a:t>REG</a:t>
            </a:r>
            <a:r>
              <a:rPr lang="zh-CN" altLang="en-US" dirty="0"/>
              <a:t>寄存器中</a:t>
            </a:r>
            <a:endParaRPr lang="en-US" altLang="zh-CN" dirty="0"/>
          </a:p>
          <a:p>
            <a:r>
              <a:rPr lang="zh-CN" altLang="en-US" dirty="0"/>
              <a:t>输出指令刚好相反，是把</a:t>
            </a:r>
            <a:r>
              <a:rPr lang="en-US" altLang="zh-CN" dirty="0"/>
              <a:t>REG</a:t>
            </a:r>
            <a:r>
              <a:rPr lang="zh-CN" altLang="en-US" dirty="0"/>
              <a:t>寄存器中的数据送到</a:t>
            </a:r>
            <a:r>
              <a:rPr lang="en-US" altLang="zh-CN" dirty="0"/>
              <a:t>A</a:t>
            </a:r>
            <a:r>
              <a:rPr lang="zh-CN" altLang="en-US" dirty="0"/>
              <a:t>地址所指定的外部设备寄存器中</a:t>
            </a:r>
            <a:endParaRPr lang="en-US" altLang="zh-CN" dirty="0"/>
          </a:p>
          <a:p>
            <a:r>
              <a:rPr lang="en-US" altLang="zh-CN" dirty="0"/>
              <a:t>I/O</a:t>
            </a:r>
            <a:r>
              <a:rPr lang="zh-CN" altLang="en-US" dirty="0"/>
              <a:t>指令还可用来发送和接收控制命令和回答信号，用以控制外部设备的工作。</a:t>
            </a:r>
          </a:p>
          <a:p>
            <a:r>
              <a:rPr lang="zh-CN" altLang="en-US" dirty="0"/>
              <a:t>有些计算机采用外部设备与存储器统一编址的方法把外部设备寄存器看成是存储器的某些单元，任何访问存储器的指令均可访问外部设备，因此不再专设</a:t>
            </a:r>
            <a:r>
              <a:rPr lang="en-US" altLang="zh-CN" dirty="0"/>
              <a:t>I/O</a:t>
            </a:r>
            <a:r>
              <a:rPr lang="zh-CN" altLang="en-US" dirty="0"/>
              <a:t>指令。</a:t>
            </a:r>
          </a:p>
          <a:p>
            <a:endParaRPr lang="en-US" dirty="0"/>
          </a:p>
        </p:txBody>
      </p:sp>
    </p:spTree>
    <p:extLst>
      <p:ext uri="{BB962C8B-B14F-4D97-AF65-F5344CB8AC3E}">
        <p14:creationId xmlns:p14="http://schemas.microsoft.com/office/powerpoint/2010/main" val="836349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特权指令</a:t>
            </a:r>
            <a:endParaRPr lang="en-US" dirty="0"/>
          </a:p>
        </p:txBody>
      </p:sp>
      <p:sp>
        <p:nvSpPr>
          <p:cNvPr id="3" name="Content Placeholder 2"/>
          <p:cNvSpPr>
            <a:spLocks noGrp="1"/>
          </p:cNvSpPr>
          <p:nvPr>
            <p:ph idx="1"/>
          </p:nvPr>
        </p:nvSpPr>
        <p:spPr/>
        <p:txBody>
          <a:bodyPr>
            <a:normAutofit/>
          </a:bodyPr>
          <a:lstStyle/>
          <a:p>
            <a:r>
              <a:rPr lang="zh-CN" altLang="en-US" dirty="0"/>
              <a:t>特权指令：某些指令使用不当会破坏系统或其他用户信息，只能用于操作系统或其他系统软件，而不提供给用户使用</a:t>
            </a:r>
          </a:p>
          <a:p>
            <a:pPr lvl="1"/>
            <a:r>
              <a:rPr lang="zh-CN" altLang="en-US" dirty="0"/>
              <a:t>在单用户、单任务的计算机中不一定需要，而在多用户、多任务的计算机系统中，是必不可少的</a:t>
            </a:r>
            <a:endParaRPr lang="en-US" altLang="zh-CN" dirty="0"/>
          </a:p>
          <a:p>
            <a:pPr lvl="1"/>
            <a:r>
              <a:rPr lang="zh-CN" altLang="en-US" dirty="0"/>
              <a:t>用于系统资源的分配和管理，包括改变系统的工作方式、检测用户的访问权限、修改虚拟存储器管理的段表、页表和完成任务的创建和切换等。</a:t>
            </a:r>
          </a:p>
          <a:p>
            <a:r>
              <a:rPr lang="zh-CN" altLang="en-US" dirty="0"/>
              <a:t>统一管理所有的外部设备，输入输出指令也作为特权指令，不允许用户直接使用。需输入输出时，可通过系统调用，由操作系统来完成。</a:t>
            </a:r>
          </a:p>
        </p:txBody>
      </p:sp>
    </p:spTree>
    <p:extLst>
      <p:ext uri="{BB962C8B-B14F-4D97-AF65-F5344CB8AC3E}">
        <p14:creationId xmlns:p14="http://schemas.microsoft.com/office/powerpoint/2010/main" val="1237543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其他指令</a:t>
            </a:r>
            <a:endParaRPr lang="en-US" dirty="0"/>
          </a:p>
        </p:txBody>
      </p:sp>
      <p:sp>
        <p:nvSpPr>
          <p:cNvPr id="3" name="Content Placeholder 2"/>
          <p:cNvSpPr>
            <a:spLocks noGrp="1"/>
          </p:cNvSpPr>
          <p:nvPr>
            <p:ph idx="1"/>
          </p:nvPr>
        </p:nvSpPr>
        <p:spPr/>
        <p:txBody>
          <a:bodyPr/>
          <a:lstStyle/>
          <a:p>
            <a:r>
              <a:rPr lang="en-US" altLang="zh-CN" dirty="0"/>
              <a:t>(1) </a:t>
            </a:r>
            <a:r>
              <a:rPr lang="zh-CN" altLang="en-US" dirty="0"/>
              <a:t>向量指令：对向量或矩阵数据运算的指令</a:t>
            </a:r>
            <a:endParaRPr lang="en-US" altLang="zh-CN" dirty="0"/>
          </a:p>
          <a:p>
            <a:r>
              <a:rPr lang="en-US" altLang="zh-CN" dirty="0"/>
              <a:t>(2) </a:t>
            </a:r>
            <a:r>
              <a:rPr lang="zh-CN" altLang="en-US" dirty="0"/>
              <a:t>多处理机指令：用于多处理机的指令</a:t>
            </a:r>
            <a:endParaRPr lang="en-US" altLang="zh-CN" dirty="0"/>
          </a:p>
          <a:p>
            <a:r>
              <a:rPr lang="en-US" altLang="zh-CN" dirty="0"/>
              <a:t>(3) </a:t>
            </a:r>
            <a:r>
              <a:rPr lang="zh-CN" altLang="en-US" dirty="0"/>
              <a:t>控制指令包括：等待指令、停机指令、空操作指令、开中断、关中断、置条件码指令等。</a:t>
            </a:r>
          </a:p>
          <a:p>
            <a:pPr lvl="1"/>
            <a:r>
              <a:rPr lang="zh-CN" altLang="en-US" dirty="0"/>
              <a:t>停机指令：当用户程序执行完毕时，可安排一条停机指令，此时机器不再继续执行程序</a:t>
            </a:r>
          </a:p>
          <a:p>
            <a:pPr lvl="1"/>
            <a:r>
              <a:rPr lang="zh-CN" altLang="en-US" dirty="0"/>
              <a:t>空操作指令：除了将程序计数器增量外，不进行其他操作。</a:t>
            </a:r>
          </a:p>
          <a:p>
            <a:endParaRPr lang="zh-CN" altLang="en-US" dirty="0"/>
          </a:p>
          <a:p>
            <a:endParaRPr lang="en-US" dirty="0"/>
          </a:p>
        </p:txBody>
      </p:sp>
    </p:spTree>
    <p:extLst>
      <p:ext uri="{BB962C8B-B14F-4D97-AF65-F5344CB8AC3E}">
        <p14:creationId xmlns:p14="http://schemas.microsoft.com/office/powerpoint/2010/main" val="1008415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sz="4800" dirty="0"/>
              <a:t>5.5</a:t>
            </a:r>
            <a:r>
              <a:rPr lang="zh-CN" altLang="en-US" sz="4800" dirty="0"/>
              <a:t> 精简指令系统计算机</a:t>
            </a:r>
            <a:r>
              <a:rPr lang="en-US" altLang="zh-CN" sz="4800" dirty="0"/>
              <a:t>(RISC)</a:t>
            </a:r>
            <a:r>
              <a:rPr lang="zh-CN" altLang="en-US" sz="4800" dirty="0"/>
              <a:t>和复杂指令系统计算机</a:t>
            </a:r>
            <a:r>
              <a:rPr lang="en-US" altLang="zh-CN" sz="4800" dirty="0"/>
              <a:t>(CISC) </a:t>
            </a:r>
            <a:endParaRPr lang="en-US" sz="48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6400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CISC</a:t>
            </a:r>
            <a:r>
              <a:rPr lang="zh-CN" altLang="en-US" dirty="0"/>
              <a:t>的特点</a:t>
            </a:r>
            <a:endParaRPr lang="en-US" dirty="0"/>
          </a:p>
        </p:txBody>
      </p:sp>
      <p:sp>
        <p:nvSpPr>
          <p:cNvPr id="3" name="Content Placeholder 2"/>
          <p:cNvSpPr>
            <a:spLocks noGrp="1"/>
          </p:cNvSpPr>
          <p:nvPr>
            <p:ph idx="1"/>
          </p:nvPr>
        </p:nvSpPr>
        <p:spPr/>
        <p:txBody>
          <a:bodyPr>
            <a:normAutofit/>
          </a:bodyPr>
          <a:lstStyle/>
          <a:p>
            <a:r>
              <a:rPr lang="zh-CN" altLang="en-US" dirty="0"/>
              <a:t>随着</a:t>
            </a:r>
            <a:r>
              <a:rPr lang="en-US" altLang="zh-CN" dirty="0"/>
              <a:t>VLSI</a:t>
            </a:r>
            <a:r>
              <a:rPr lang="zh-CN" altLang="en-US" dirty="0"/>
              <a:t>技术的发展，硬件成本不断下降，软件成本不断提高，在指令系统中增加更多的指令和复杂的指令，来提高操作系统的效率，并尽量缩短指令系统与高级语言的语义差别，以便于高级语言的编译和降低软件成本。</a:t>
            </a:r>
            <a:endParaRPr lang="en-US" altLang="zh-CN" dirty="0"/>
          </a:p>
          <a:p>
            <a:r>
              <a:rPr lang="zh-CN" altLang="en-US" dirty="0"/>
              <a:t>另外，为了做到程序兼容，同一系列计算机的新机器和高档机的指令系统只能扩充而不能减去任意一条，因此也促使指令系统越来越复杂，某些计算机的指令多达几百条。</a:t>
            </a:r>
            <a:endParaRPr lang="en-US" altLang="zh-CN" dirty="0"/>
          </a:p>
        </p:txBody>
      </p:sp>
    </p:spTree>
    <p:extLst>
      <p:ext uri="{BB962C8B-B14F-4D97-AF65-F5344CB8AC3E}">
        <p14:creationId xmlns:p14="http://schemas.microsoft.com/office/powerpoint/2010/main" val="589157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CISC</a:t>
            </a:r>
            <a:r>
              <a:rPr lang="zh-CN" altLang="en-US" dirty="0"/>
              <a:t>的特点</a:t>
            </a:r>
            <a:endParaRPr kumimoji="1" lang="zh-CN" altLang="en-US" dirty="0"/>
          </a:p>
        </p:txBody>
      </p:sp>
      <p:sp>
        <p:nvSpPr>
          <p:cNvPr id="3" name="Content Placeholder 2"/>
          <p:cNvSpPr>
            <a:spLocks noGrp="1"/>
          </p:cNvSpPr>
          <p:nvPr>
            <p:ph idx="1"/>
          </p:nvPr>
        </p:nvSpPr>
        <p:spPr/>
        <p:txBody>
          <a:bodyPr/>
          <a:lstStyle/>
          <a:p>
            <a:r>
              <a:rPr lang="zh-CN" altLang="en-US" dirty="0"/>
              <a:t>代表产品</a:t>
            </a:r>
            <a:endParaRPr lang="en-US" altLang="zh-CN" dirty="0"/>
          </a:p>
          <a:p>
            <a:pPr lvl="1"/>
            <a:r>
              <a:rPr lang="en-US" altLang="zh-CN" dirty="0"/>
              <a:t>DEC</a:t>
            </a:r>
            <a:r>
              <a:rPr lang="zh-CN" altLang="en-US" dirty="0"/>
              <a:t>公司的</a:t>
            </a:r>
            <a:r>
              <a:rPr lang="en-US" altLang="zh-CN" dirty="0"/>
              <a:t>VAX11/780</a:t>
            </a:r>
            <a:r>
              <a:rPr lang="zh-CN" altLang="en-US" dirty="0"/>
              <a:t>：</a:t>
            </a:r>
            <a:r>
              <a:rPr lang="en-US" altLang="zh-CN" dirty="0"/>
              <a:t>303</a:t>
            </a:r>
            <a:r>
              <a:rPr lang="zh-CN" altLang="en-US" dirty="0"/>
              <a:t>条指令、</a:t>
            </a:r>
            <a:r>
              <a:rPr lang="en-US" altLang="zh-CN" dirty="0"/>
              <a:t>18</a:t>
            </a:r>
            <a:r>
              <a:rPr lang="zh-CN" altLang="en-US" dirty="0"/>
              <a:t>种寻址方式</a:t>
            </a:r>
            <a:endParaRPr lang="en-US" altLang="zh-CN" dirty="0"/>
          </a:p>
          <a:p>
            <a:pPr lvl="1"/>
            <a:r>
              <a:rPr lang="en-US" altLang="zh-CN" dirty="0"/>
              <a:t>Intel</a:t>
            </a:r>
            <a:r>
              <a:rPr lang="zh-CN" altLang="en-US" dirty="0"/>
              <a:t>公司的</a:t>
            </a:r>
            <a:r>
              <a:rPr lang="en-US" altLang="zh-CN" dirty="0"/>
              <a:t>80x86</a:t>
            </a:r>
            <a:r>
              <a:rPr lang="zh-CN" altLang="en-US" dirty="0"/>
              <a:t>，</a:t>
            </a:r>
            <a:r>
              <a:rPr lang="en-US" altLang="zh-CN" dirty="0"/>
              <a:t>IBM</a:t>
            </a:r>
            <a:r>
              <a:rPr lang="zh-CN" altLang="en-US" dirty="0"/>
              <a:t>公司的大中型计算机</a:t>
            </a:r>
            <a:endParaRPr lang="en-US" altLang="zh-CN" dirty="0"/>
          </a:p>
          <a:p>
            <a:r>
              <a:rPr lang="zh-CN" altLang="en-US" dirty="0"/>
              <a:t>但是日趋庞大的指令系统不但使计算机的研制周期变长，而且增加了调试和维护的难度，还可能降低系统的性能。</a:t>
            </a:r>
          </a:p>
          <a:p>
            <a:endParaRPr kumimoji="1" lang="zh-CN" altLang="en-US" dirty="0"/>
          </a:p>
        </p:txBody>
      </p:sp>
    </p:spTree>
    <p:extLst>
      <p:ext uri="{BB962C8B-B14F-4D97-AF65-F5344CB8AC3E}">
        <p14:creationId xmlns:p14="http://schemas.microsoft.com/office/powerpoint/2010/main" val="1593291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的产生</a:t>
            </a:r>
            <a:endParaRPr kumimoji="1" lang="zh-CN" altLang="en-US" dirty="0"/>
          </a:p>
        </p:txBody>
      </p:sp>
      <p:sp>
        <p:nvSpPr>
          <p:cNvPr id="3" name="Content Placeholder 2"/>
          <p:cNvSpPr>
            <a:spLocks noGrp="1"/>
          </p:cNvSpPr>
          <p:nvPr>
            <p:ph idx="1"/>
          </p:nvPr>
        </p:nvSpPr>
        <p:spPr/>
        <p:txBody>
          <a:bodyPr/>
          <a:lstStyle/>
          <a:p>
            <a:r>
              <a:rPr lang="zh-CN" altLang="en-US" dirty="0"/>
              <a:t>精简指令系统计算机</a:t>
            </a:r>
            <a:r>
              <a:rPr lang="en-US" altLang="zh-CN" dirty="0"/>
              <a:t>(reduced instruction set computer</a:t>
            </a:r>
            <a:r>
              <a:rPr lang="zh-CN" altLang="en-US" dirty="0"/>
              <a:t>，简称</a:t>
            </a:r>
            <a:r>
              <a:rPr lang="en-US" altLang="zh-CN" dirty="0"/>
              <a:t>RISC) </a:t>
            </a:r>
          </a:p>
          <a:p>
            <a:r>
              <a:rPr lang="en-US" altLang="zh-CN" dirty="0"/>
              <a:t>1975</a:t>
            </a:r>
            <a:r>
              <a:rPr lang="zh-CN" altLang="en-US" dirty="0"/>
              <a:t>年</a:t>
            </a:r>
            <a:r>
              <a:rPr lang="en-US" altLang="zh-CN" dirty="0"/>
              <a:t>IBM</a:t>
            </a:r>
            <a:r>
              <a:rPr lang="zh-CN" altLang="en-US" dirty="0"/>
              <a:t>公司开始研究指令系统的合理性问题，</a:t>
            </a:r>
            <a:r>
              <a:rPr lang="en-US" altLang="zh-CN" dirty="0"/>
              <a:t>IBM</a:t>
            </a:r>
            <a:r>
              <a:rPr lang="zh-CN" altLang="en-US" dirty="0"/>
              <a:t>的</a:t>
            </a:r>
            <a:r>
              <a:rPr lang="en-US" altLang="zh-CN" dirty="0"/>
              <a:t>John </a:t>
            </a:r>
            <a:r>
              <a:rPr lang="en-US" altLang="zh-CN" dirty="0" err="1"/>
              <a:t>cocke</a:t>
            </a:r>
            <a:r>
              <a:rPr lang="zh-CN" altLang="en-US" dirty="0"/>
              <a:t>提出精简指令系统的想法</a:t>
            </a:r>
            <a:endParaRPr lang="en-US" altLang="zh-CN" dirty="0"/>
          </a:p>
          <a:p>
            <a:r>
              <a:rPr lang="zh-CN" altLang="en-US" dirty="0"/>
              <a:t>后来美国加州伯克莱大学的</a:t>
            </a:r>
            <a:r>
              <a:rPr lang="en-US" altLang="zh-CN" dirty="0"/>
              <a:t>RISC Ⅰ</a:t>
            </a:r>
            <a:r>
              <a:rPr lang="zh-CN" altLang="en-US" dirty="0"/>
              <a:t>和</a:t>
            </a:r>
            <a:r>
              <a:rPr lang="en-US" altLang="zh-CN" dirty="0"/>
              <a:t>RISC Ⅱ</a:t>
            </a:r>
            <a:r>
              <a:rPr lang="zh-CN" altLang="en-US" dirty="0"/>
              <a:t>机、斯坦福大学的</a:t>
            </a:r>
            <a:r>
              <a:rPr lang="en-US" altLang="zh-CN" dirty="0"/>
              <a:t>MIPS</a:t>
            </a:r>
            <a:r>
              <a:rPr lang="zh-CN" altLang="en-US" dirty="0"/>
              <a:t>机的研究成功，为</a:t>
            </a:r>
            <a:r>
              <a:rPr lang="en-US" altLang="zh-CN" dirty="0"/>
              <a:t>RISC</a:t>
            </a:r>
            <a:r>
              <a:rPr lang="zh-CN" altLang="en-US" dirty="0"/>
              <a:t>的诞生与发展起了很大作用</a:t>
            </a:r>
          </a:p>
          <a:p>
            <a:endParaRPr kumimoji="1" lang="zh-CN" altLang="en-US" dirty="0"/>
          </a:p>
        </p:txBody>
      </p:sp>
    </p:spTree>
    <p:extLst>
      <p:ext uri="{BB962C8B-B14F-4D97-AF65-F5344CB8AC3E}">
        <p14:creationId xmlns:p14="http://schemas.microsoft.com/office/powerpoint/2010/main" val="1691595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 </a:t>
            </a:r>
            <a:r>
              <a:rPr lang="zh-CN" altLang="en-US" dirty="0"/>
              <a:t>的产生</a:t>
            </a:r>
            <a:endParaRPr lang="en-US" dirty="0"/>
          </a:p>
        </p:txBody>
      </p:sp>
      <p:sp>
        <p:nvSpPr>
          <p:cNvPr id="3" name="Content Placeholder 2"/>
          <p:cNvSpPr>
            <a:spLocks noGrp="1"/>
          </p:cNvSpPr>
          <p:nvPr>
            <p:ph idx="1"/>
          </p:nvPr>
        </p:nvSpPr>
        <p:spPr/>
        <p:txBody>
          <a:bodyPr>
            <a:normAutofit/>
          </a:bodyPr>
          <a:lstStyle/>
          <a:p>
            <a:r>
              <a:rPr lang="zh-CN" altLang="en-US" dirty="0"/>
              <a:t>对</a:t>
            </a:r>
            <a:r>
              <a:rPr lang="en-US" altLang="zh-CN" dirty="0"/>
              <a:t>CISC</a:t>
            </a:r>
            <a:r>
              <a:rPr lang="zh-CN" altLang="en-US" dirty="0"/>
              <a:t>进行测试表明</a:t>
            </a:r>
            <a:endParaRPr lang="en-US" altLang="zh-CN" dirty="0"/>
          </a:p>
          <a:p>
            <a:pPr lvl="1"/>
            <a:r>
              <a:rPr lang="zh-CN" altLang="en-US" dirty="0"/>
              <a:t>最常用的简单指令，仅占指令总数的</a:t>
            </a:r>
            <a:r>
              <a:rPr lang="en-US" altLang="zh-CN" dirty="0"/>
              <a:t>20%</a:t>
            </a:r>
            <a:r>
              <a:rPr lang="zh-CN" altLang="en-US" dirty="0"/>
              <a:t>，出现频率</a:t>
            </a:r>
            <a:r>
              <a:rPr lang="en-US" altLang="zh-CN" dirty="0"/>
              <a:t>80%</a:t>
            </a:r>
          </a:p>
          <a:p>
            <a:pPr lvl="1"/>
            <a:r>
              <a:rPr lang="zh-CN" altLang="en-US" dirty="0"/>
              <a:t>较少使用复杂指令占指令总数</a:t>
            </a:r>
            <a:r>
              <a:rPr lang="en-US" altLang="zh-CN" dirty="0"/>
              <a:t>20%</a:t>
            </a:r>
            <a:r>
              <a:rPr lang="zh-CN" altLang="en-US" dirty="0"/>
              <a:t>，其微程序代码却占总代码的</a:t>
            </a:r>
            <a:r>
              <a:rPr lang="en-US" altLang="zh-CN" dirty="0"/>
              <a:t>80%</a:t>
            </a:r>
            <a:endParaRPr lang="zh-CN" altLang="en-US" dirty="0"/>
          </a:p>
          <a:p>
            <a:r>
              <a:rPr lang="zh-CN" altLang="en-US" dirty="0"/>
              <a:t>复杂的指令系统</a:t>
            </a:r>
            <a:endParaRPr lang="en-US" altLang="zh-CN" dirty="0"/>
          </a:p>
          <a:p>
            <a:pPr lvl="1"/>
            <a:r>
              <a:rPr lang="zh-CN" altLang="en-US" dirty="0"/>
              <a:t>增加硬件实现的复杂性</a:t>
            </a:r>
            <a:endParaRPr lang="en-US" altLang="zh-CN" dirty="0"/>
          </a:p>
          <a:p>
            <a:pPr lvl="1"/>
            <a:r>
              <a:rPr lang="zh-CN" altLang="en-US" dirty="0"/>
              <a:t>增加了研制时间和成本以及设计失误的可能性</a:t>
            </a:r>
            <a:endParaRPr lang="en-US" altLang="zh-CN" dirty="0"/>
          </a:p>
          <a:p>
            <a:pPr lvl="1"/>
            <a:r>
              <a:rPr lang="zh-CN" altLang="en-US" dirty="0"/>
              <a:t>很难实现流水线操作</a:t>
            </a:r>
            <a:endParaRPr lang="en-US" altLang="zh-CN" dirty="0"/>
          </a:p>
          <a:p>
            <a:pPr lvl="1"/>
            <a:r>
              <a:rPr lang="zh-CN" altLang="en-US" dirty="0"/>
              <a:t>降低了机器的速度。</a:t>
            </a:r>
            <a:endParaRPr lang="en-US" dirty="0"/>
          </a:p>
        </p:txBody>
      </p:sp>
    </p:spTree>
    <p:extLst>
      <p:ext uri="{BB962C8B-B14F-4D97-AF65-F5344CB8AC3E}">
        <p14:creationId xmlns:p14="http://schemas.microsoft.com/office/powerpoint/2010/main" val="20686914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的发展</a:t>
            </a:r>
            <a:endParaRPr kumimoji="1" lang="zh-CN" altLang="en-US" dirty="0"/>
          </a:p>
        </p:txBody>
      </p:sp>
      <p:sp>
        <p:nvSpPr>
          <p:cNvPr id="3" name="Content Placeholder 2"/>
          <p:cNvSpPr>
            <a:spLocks noGrp="1"/>
          </p:cNvSpPr>
          <p:nvPr>
            <p:ph idx="1"/>
          </p:nvPr>
        </p:nvSpPr>
        <p:spPr/>
        <p:txBody>
          <a:bodyPr/>
          <a:lstStyle/>
          <a:p>
            <a:r>
              <a:rPr kumimoji="1" lang="en-US" altLang="zh-CN" dirty="0"/>
              <a:t>1983</a:t>
            </a:r>
            <a:r>
              <a:rPr kumimoji="1" lang="zh-CN" altLang="en-US" dirty="0"/>
              <a:t>年，开始推出</a:t>
            </a:r>
            <a:r>
              <a:rPr kumimoji="1" lang="en-US" altLang="zh-CN" dirty="0"/>
              <a:t>RISC</a:t>
            </a:r>
            <a:r>
              <a:rPr kumimoji="1" lang="zh-CN" altLang="en-US" dirty="0"/>
              <a:t>产品，性价比较高</a:t>
            </a:r>
            <a:endParaRPr kumimoji="1" lang="en-US" altLang="zh-CN" dirty="0"/>
          </a:p>
          <a:p>
            <a:r>
              <a:rPr kumimoji="1" lang="en-US" altLang="zh-CN" dirty="0"/>
              <a:t>1987</a:t>
            </a:r>
            <a:r>
              <a:rPr kumimoji="1" lang="zh-CN" altLang="en-US" dirty="0"/>
              <a:t>年，</a:t>
            </a:r>
            <a:r>
              <a:rPr kumimoji="1" lang="en-US" altLang="zh-CN" dirty="0"/>
              <a:t>SUN</a:t>
            </a:r>
            <a:r>
              <a:rPr kumimoji="1" lang="zh-CN" altLang="en-US" dirty="0"/>
              <a:t>微系统公司用</a:t>
            </a:r>
            <a:r>
              <a:rPr kumimoji="1" lang="en-US" altLang="zh-CN" dirty="0"/>
              <a:t>SPARC</a:t>
            </a:r>
            <a:r>
              <a:rPr kumimoji="1" lang="zh-CN" altLang="en-US" dirty="0"/>
              <a:t>芯片构成工作站，销售额世界首位</a:t>
            </a:r>
            <a:endParaRPr kumimoji="1" lang="en-US" altLang="zh-CN" dirty="0"/>
          </a:p>
          <a:p>
            <a:r>
              <a:rPr lang="zh-CN" altLang="en-US" dirty="0"/>
              <a:t>影响最大的一些</a:t>
            </a:r>
            <a:r>
              <a:rPr lang="en-US" altLang="zh-CN" dirty="0"/>
              <a:t>RISC</a:t>
            </a:r>
            <a:r>
              <a:rPr lang="zh-CN" altLang="en-US" dirty="0"/>
              <a:t>芯片及推出该产品的公司：</a:t>
            </a:r>
            <a:endParaRPr lang="en-US" altLang="zh-CN" dirty="0"/>
          </a:p>
          <a:p>
            <a:endParaRPr kumimoji="1" lang="zh-CN" altLang="en-US" dirty="0"/>
          </a:p>
        </p:txBody>
      </p:sp>
      <p:graphicFrame>
        <p:nvGraphicFramePr>
          <p:cNvPr id="4" name="Group 115"/>
          <p:cNvGraphicFramePr>
            <a:graphicFrameLocks noGrp="1"/>
          </p:cNvGraphicFramePr>
          <p:nvPr>
            <p:extLst>
              <p:ext uri="{D42A27DB-BD31-4B8C-83A1-F6EECF244321}">
                <p14:modId xmlns:p14="http://schemas.microsoft.com/office/powerpoint/2010/main" val="1567528585"/>
              </p:ext>
            </p:extLst>
          </p:nvPr>
        </p:nvGraphicFramePr>
        <p:xfrm>
          <a:off x="323850" y="3854369"/>
          <a:ext cx="8496300" cy="794376"/>
        </p:xfrm>
        <a:graphic>
          <a:graphicData uri="http://schemas.openxmlformats.org/drawingml/2006/table">
            <a:tbl>
              <a:tblPr/>
              <a:tblGrid>
                <a:gridCol w="865188">
                  <a:extLst>
                    <a:ext uri="{9D8B030D-6E8A-4147-A177-3AD203B41FA5}">
                      <a16:colId xmlns:a16="http://schemas.microsoft.com/office/drawing/2014/main" val="20000"/>
                    </a:ext>
                  </a:extLst>
                </a:gridCol>
                <a:gridCol w="1439862">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1439862">
                  <a:extLst>
                    <a:ext uri="{9D8B030D-6E8A-4147-A177-3AD203B41FA5}">
                      <a16:colId xmlns:a16="http://schemas.microsoft.com/office/drawing/2014/main" val="20003"/>
                    </a:ext>
                  </a:extLst>
                </a:gridCol>
                <a:gridCol w="1897010">
                  <a:extLst>
                    <a:ext uri="{9D8B030D-6E8A-4147-A177-3AD203B41FA5}">
                      <a16:colId xmlns:a16="http://schemas.microsoft.com/office/drawing/2014/main" val="20004"/>
                    </a:ext>
                  </a:extLst>
                </a:gridCol>
                <a:gridCol w="1414515">
                  <a:extLst>
                    <a:ext uri="{9D8B030D-6E8A-4147-A177-3AD203B41FA5}">
                      <a16:colId xmlns:a16="http://schemas.microsoft.com/office/drawing/2014/main" val="20005"/>
                    </a:ext>
                  </a:extLst>
                </a:gridCol>
              </a:tblGrid>
              <a:tr h="378872">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charset="0"/>
                          <a:ea typeface="宋体" charset="-122"/>
                        </a:rPr>
                        <a:t>公司</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IBM</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DEC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MIPS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SUN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charset="0"/>
                          <a:ea typeface="宋体" charset="-122"/>
                        </a:rPr>
                        <a:t>华为</a:t>
                      </a:r>
                      <a:endParaRPr kumimoji="0" lang="en-US" altLang="zh-CN" sz="2000" b="0" i="0" u="none" strike="noStrike" cap="none" normalizeH="0" baseline="0" dirty="0">
                        <a:ln>
                          <a:noFill/>
                        </a:ln>
                        <a:solidFill>
                          <a:schemeClr val="tx1"/>
                        </a:solidFill>
                        <a:effectLst/>
                        <a:latin typeface="Times New Roman"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136">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charset="0"/>
                          <a:ea typeface="宋体" charset="-122"/>
                        </a:rPr>
                        <a:t>产品</a:t>
                      </a: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宋体" charset="-122"/>
                        </a:rPr>
                        <a:t>Power PC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Alpha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R10000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charset="0"/>
                          <a:ea typeface="宋体" charset="-122"/>
                        </a:rPr>
                        <a:t>Ultra SPARC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400" b="1">
                          <a:solidFill>
                            <a:schemeClr val="tx1"/>
                          </a:solidFill>
                          <a:latin typeface="Times New Roman" charset="0"/>
                          <a:ea typeface="宋体" charset="-122"/>
                        </a:defRPr>
                      </a:lvl1pPr>
                      <a:lvl2pPr algn="l">
                        <a:spcBef>
                          <a:spcPct val="20000"/>
                        </a:spcBef>
                        <a:defRPr sz="2400" b="1">
                          <a:solidFill>
                            <a:schemeClr val="tx1"/>
                          </a:solidFill>
                          <a:latin typeface="Times New Roman" charset="0"/>
                          <a:ea typeface="宋体" charset="-122"/>
                        </a:defRPr>
                      </a:lvl2pPr>
                      <a:lvl3pPr algn="l">
                        <a:spcBef>
                          <a:spcPct val="20000"/>
                        </a:spcBef>
                        <a:defRPr sz="2400" b="1">
                          <a:solidFill>
                            <a:schemeClr val="tx1"/>
                          </a:solidFill>
                          <a:latin typeface="Times New Roman" charset="0"/>
                          <a:ea typeface="宋体" charset="-122"/>
                        </a:defRPr>
                      </a:lvl3pPr>
                      <a:lvl4pPr algn="l">
                        <a:spcBef>
                          <a:spcPct val="20000"/>
                        </a:spcBef>
                        <a:defRPr sz="2400" b="1">
                          <a:solidFill>
                            <a:schemeClr val="tx1"/>
                          </a:solidFill>
                          <a:latin typeface="Times New Roman" charset="0"/>
                          <a:ea typeface="宋体" charset="-122"/>
                        </a:defRPr>
                      </a:lvl4pPr>
                      <a:lvl5pPr algn="l">
                        <a:spcBef>
                          <a:spcPct val="20000"/>
                        </a:spcBef>
                        <a:defRPr sz="2400" b="1">
                          <a:solidFill>
                            <a:schemeClr val="tx1"/>
                          </a:solidFill>
                          <a:latin typeface="Times New Roman" charset="0"/>
                          <a:ea typeface="宋体" charset="-122"/>
                        </a:defRPr>
                      </a:lvl5pPr>
                      <a:lvl6pPr fontAlgn="base">
                        <a:spcBef>
                          <a:spcPct val="20000"/>
                        </a:spcBef>
                        <a:spcAft>
                          <a:spcPct val="0"/>
                        </a:spcAft>
                        <a:defRPr sz="2400" b="1">
                          <a:solidFill>
                            <a:schemeClr val="tx1"/>
                          </a:solidFill>
                          <a:latin typeface="Times New Roman" charset="0"/>
                          <a:ea typeface="宋体" charset="-122"/>
                        </a:defRPr>
                      </a:lvl6pPr>
                      <a:lvl7pPr fontAlgn="base">
                        <a:spcBef>
                          <a:spcPct val="20000"/>
                        </a:spcBef>
                        <a:spcAft>
                          <a:spcPct val="0"/>
                        </a:spcAft>
                        <a:defRPr sz="2400" b="1">
                          <a:solidFill>
                            <a:schemeClr val="tx1"/>
                          </a:solidFill>
                          <a:latin typeface="Times New Roman" charset="0"/>
                          <a:ea typeface="宋体" charset="-122"/>
                        </a:defRPr>
                      </a:lvl7pPr>
                      <a:lvl8pPr fontAlgn="base">
                        <a:spcBef>
                          <a:spcPct val="20000"/>
                        </a:spcBef>
                        <a:spcAft>
                          <a:spcPct val="0"/>
                        </a:spcAft>
                        <a:defRPr sz="2400" b="1">
                          <a:solidFill>
                            <a:schemeClr val="tx1"/>
                          </a:solidFill>
                          <a:latin typeface="Times New Roman" charset="0"/>
                          <a:ea typeface="宋体" charset="-122"/>
                        </a:defRPr>
                      </a:lvl8pPr>
                      <a:lvl9pPr fontAlgn="base">
                        <a:spcBef>
                          <a:spcPct val="20000"/>
                        </a:spcBef>
                        <a:spcAft>
                          <a:spcPct val="0"/>
                        </a:spcAft>
                        <a:defRPr sz="2400" b="1">
                          <a:solidFill>
                            <a:schemeClr val="tx1"/>
                          </a:solidFill>
                          <a:latin typeface="Times New Roman"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charset="0"/>
                          <a:ea typeface="宋体" charset="-122"/>
                        </a:rPr>
                        <a:t>鲲鹏</a:t>
                      </a:r>
                      <a:endParaRPr kumimoji="0" lang="en-US" altLang="zh-CN" sz="2000" b="0" i="0" u="none" strike="noStrike" cap="none" normalizeH="0" baseline="0" dirty="0">
                        <a:ln>
                          <a:noFill/>
                        </a:ln>
                        <a:solidFill>
                          <a:schemeClr val="tx1"/>
                        </a:solidFill>
                        <a:effectLst/>
                        <a:latin typeface="Times New Roman"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stretch>
            <a:fillRect/>
          </a:stretch>
        </p:blipFill>
        <p:spPr>
          <a:xfrm>
            <a:off x="5747111" y="4902131"/>
            <a:ext cx="1692233" cy="1692233"/>
          </a:xfrm>
          <a:prstGeom prst="rect">
            <a:avLst/>
          </a:prstGeom>
        </p:spPr>
      </p:pic>
      <p:pic>
        <p:nvPicPr>
          <p:cNvPr id="6" name="Picture 5"/>
          <p:cNvPicPr>
            <a:picLocks noChangeAspect="1"/>
          </p:cNvPicPr>
          <p:nvPr/>
        </p:nvPicPr>
        <p:blipFill>
          <a:blip r:embed="rId3"/>
          <a:stretch>
            <a:fillRect/>
          </a:stretch>
        </p:blipFill>
        <p:spPr>
          <a:xfrm>
            <a:off x="3906710" y="4789447"/>
            <a:ext cx="1899916" cy="1888042"/>
          </a:xfrm>
          <a:prstGeom prst="rect">
            <a:avLst/>
          </a:prstGeom>
        </p:spPr>
      </p:pic>
      <p:pic>
        <p:nvPicPr>
          <p:cNvPr id="7" name="Picture 6"/>
          <p:cNvPicPr>
            <a:picLocks noChangeAspect="1"/>
          </p:cNvPicPr>
          <p:nvPr/>
        </p:nvPicPr>
        <p:blipFill>
          <a:blip r:embed="rId4"/>
          <a:stretch>
            <a:fillRect/>
          </a:stretch>
        </p:blipFill>
        <p:spPr>
          <a:xfrm>
            <a:off x="1047998" y="4902131"/>
            <a:ext cx="1644731" cy="1644731"/>
          </a:xfrm>
          <a:prstGeom prst="rect">
            <a:avLst/>
          </a:prstGeom>
        </p:spPr>
      </p:pic>
      <p:pic>
        <p:nvPicPr>
          <p:cNvPr id="8" name="Picture 7"/>
          <p:cNvPicPr>
            <a:picLocks noChangeAspect="1"/>
          </p:cNvPicPr>
          <p:nvPr/>
        </p:nvPicPr>
        <p:blipFill>
          <a:blip r:embed="rId5"/>
          <a:stretch>
            <a:fillRect/>
          </a:stretch>
        </p:blipFill>
        <p:spPr>
          <a:xfrm>
            <a:off x="2677319" y="5028011"/>
            <a:ext cx="1440471" cy="1440471"/>
          </a:xfrm>
          <a:prstGeom prst="rect">
            <a:avLst/>
          </a:prstGeom>
        </p:spPr>
      </p:pic>
    </p:spTree>
    <p:extLst>
      <p:ext uri="{BB962C8B-B14F-4D97-AF65-F5344CB8AC3E}">
        <p14:creationId xmlns:p14="http://schemas.microsoft.com/office/powerpoint/2010/main" val="1783055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的特点</a:t>
            </a:r>
            <a:endParaRPr lang="en-US" dirty="0"/>
          </a:p>
        </p:txBody>
      </p:sp>
      <p:sp>
        <p:nvSpPr>
          <p:cNvPr id="3" name="Content Placeholder 2"/>
          <p:cNvSpPr>
            <a:spLocks noGrp="1"/>
          </p:cNvSpPr>
          <p:nvPr>
            <p:ph idx="1"/>
          </p:nvPr>
        </p:nvSpPr>
        <p:spPr/>
        <p:txBody>
          <a:bodyPr/>
          <a:lstStyle/>
          <a:p>
            <a:r>
              <a:rPr lang="zh-CN" altLang="en-US" dirty="0"/>
              <a:t>精简指令系统计算机的着眼点不是简单地放在简化指令系统上，而是通过简化指令使计算机的结构更加简单合理，从而提高运算速度。</a:t>
            </a:r>
          </a:p>
          <a:p>
            <a:r>
              <a:rPr lang="zh-CN" altLang="en-US" dirty="0"/>
              <a:t>计算机执行程序所需要的时间</a:t>
            </a:r>
            <a:r>
              <a:rPr lang="en-US" altLang="zh-CN" dirty="0"/>
              <a:t>P</a:t>
            </a:r>
            <a:r>
              <a:rPr lang="zh-CN" altLang="en-US" dirty="0"/>
              <a:t>可用下式表示：</a:t>
            </a:r>
          </a:p>
          <a:p>
            <a:pPr marL="0" indent="0">
              <a:buNone/>
            </a:pPr>
            <a:r>
              <a:rPr lang="zh-CN" altLang="en-US" dirty="0"/>
              <a:t>			</a:t>
            </a:r>
            <a:r>
              <a:rPr lang="en-US" altLang="zh-CN" dirty="0"/>
              <a:t>P=I×CPI×T</a:t>
            </a:r>
          </a:p>
          <a:p>
            <a:pPr lvl="1"/>
            <a:r>
              <a:rPr lang="en-US" altLang="zh-CN" dirty="0"/>
              <a:t>I</a:t>
            </a:r>
            <a:r>
              <a:rPr lang="zh-CN" altLang="en-US" dirty="0"/>
              <a:t>：高级语言程序编译后在机器上运行的指令数</a:t>
            </a:r>
            <a:endParaRPr lang="en-US" altLang="zh-CN" dirty="0"/>
          </a:p>
          <a:p>
            <a:pPr lvl="1"/>
            <a:r>
              <a:rPr lang="en-US" altLang="zh-CN" dirty="0"/>
              <a:t>CPI</a:t>
            </a:r>
            <a:r>
              <a:rPr lang="zh-CN" altLang="en-US" dirty="0"/>
              <a:t>：执行每条指令所需的平均周期数</a:t>
            </a:r>
            <a:endParaRPr lang="en-US" altLang="zh-CN" dirty="0"/>
          </a:p>
          <a:p>
            <a:pPr lvl="1"/>
            <a:r>
              <a:rPr lang="en-US" altLang="zh-CN" dirty="0"/>
              <a:t>T</a:t>
            </a:r>
            <a:r>
              <a:rPr lang="zh-CN" altLang="en-US" dirty="0"/>
              <a:t>：每个机器周期的时间。</a:t>
            </a:r>
            <a:endParaRPr lang="en-US" altLang="zh-CN" dirty="0"/>
          </a:p>
          <a:p>
            <a:endParaRPr lang="zh-CN" altLang="en-US" dirty="0"/>
          </a:p>
          <a:p>
            <a:endParaRPr lang="en-US" dirty="0"/>
          </a:p>
        </p:txBody>
      </p:sp>
    </p:spTree>
    <p:extLst>
      <p:ext uri="{BB962C8B-B14F-4D97-AF65-F5344CB8AC3E}">
        <p14:creationId xmlns:p14="http://schemas.microsoft.com/office/powerpoint/2010/main" val="163498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指令系统的发展</a:t>
            </a:r>
            <a:endParaRPr lang="en-US" dirty="0"/>
          </a:p>
        </p:txBody>
      </p:sp>
      <p:sp>
        <p:nvSpPr>
          <p:cNvPr id="3" name="Content Placeholder 2"/>
          <p:cNvSpPr>
            <a:spLocks noGrp="1"/>
          </p:cNvSpPr>
          <p:nvPr>
            <p:ph idx="1"/>
          </p:nvPr>
        </p:nvSpPr>
        <p:spPr/>
        <p:txBody>
          <a:bodyPr>
            <a:normAutofit fontScale="92500"/>
          </a:bodyPr>
          <a:lstStyle/>
          <a:p>
            <a:r>
              <a:rPr lang="en-US" altLang="zh-CN" dirty="0"/>
              <a:t>20</a:t>
            </a:r>
            <a:r>
              <a:rPr lang="zh-CN" altLang="en-US" dirty="0"/>
              <a:t>世纪</a:t>
            </a:r>
            <a:r>
              <a:rPr lang="en-US" altLang="zh-CN" dirty="0"/>
              <a:t>50</a:t>
            </a:r>
            <a:r>
              <a:rPr lang="zh-CN" altLang="en-US" dirty="0"/>
              <a:t>年代和</a:t>
            </a:r>
            <a:r>
              <a:rPr lang="en-US" altLang="zh-CN" dirty="0"/>
              <a:t>60</a:t>
            </a:r>
            <a:r>
              <a:rPr lang="zh-CN" altLang="en-US" dirty="0"/>
              <a:t>年代早期</a:t>
            </a:r>
            <a:endParaRPr lang="en-US" altLang="zh-CN" dirty="0"/>
          </a:p>
          <a:p>
            <a:pPr lvl="1"/>
            <a:r>
              <a:rPr lang="zh-CN" altLang="en-US" dirty="0"/>
              <a:t>计算机采用分立元件</a:t>
            </a:r>
            <a:r>
              <a:rPr lang="en-US" altLang="zh-CN" dirty="0"/>
              <a:t>(</a:t>
            </a:r>
            <a:r>
              <a:rPr lang="zh-CN" altLang="en-US" dirty="0"/>
              <a:t>电子管或晶体管</a:t>
            </a:r>
            <a:r>
              <a:rPr lang="en-US" altLang="zh-CN" dirty="0"/>
              <a:t>)</a:t>
            </a:r>
            <a:r>
              <a:rPr lang="zh-CN" altLang="en-US" dirty="0"/>
              <a:t>，其体积庞大，价格昂贵，大多数计算机的硬件结构比较简单</a:t>
            </a:r>
            <a:endParaRPr lang="en-US" altLang="zh-CN" dirty="0"/>
          </a:p>
          <a:p>
            <a:pPr lvl="1"/>
            <a:r>
              <a:rPr lang="zh-CN" altLang="en-US" dirty="0"/>
              <a:t>指令系统一般只有定点加减、逻辑运算、数据传送和转移等十几至几十条最基本的指令，而且寻址方式简单</a:t>
            </a:r>
            <a:endParaRPr lang="en-US" altLang="zh-CN" dirty="0"/>
          </a:p>
          <a:p>
            <a:r>
              <a:rPr lang="en-US" altLang="zh-CN" dirty="0"/>
              <a:t>60</a:t>
            </a:r>
            <a:r>
              <a:rPr lang="zh-CN" altLang="en-US" dirty="0"/>
              <a:t>年代中、后期</a:t>
            </a:r>
            <a:endParaRPr lang="en-US" altLang="zh-CN" dirty="0"/>
          </a:p>
          <a:p>
            <a:pPr lvl="1"/>
            <a:r>
              <a:rPr lang="zh-CN" altLang="en-US" dirty="0"/>
              <a:t>随着集成电路的出现，计算机的价格不断下降，硬件功能不断增强，指令系统也越来越丰富</a:t>
            </a:r>
            <a:endParaRPr lang="en-US" altLang="zh-CN" dirty="0"/>
          </a:p>
          <a:p>
            <a:pPr lvl="1"/>
            <a:r>
              <a:rPr lang="zh-CN" altLang="en-US" dirty="0"/>
              <a:t>除了具有以上最基本的指令以外，还设置了乘除法运算指令、浮点运算指令、十进制运算指令以及字符串处理指令等，指令数多达一、二百条，寻址方式也趋于多样化。</a:t>
            </a:r>
            <a:endParaRPr lang="en-US" dirty="0"/>
          </a:p>
        </p:txBody>
      </p:sp>
    </p:spTree>
    <p:extLst>
      <p:ext uri="{BB962C8B-B14F-4D97-AF65-F5344CB8AC3E}">
        <p14:creationId xmlns:p14="http://schemas.microsoft.com/office/powerpoint/2010/main" val="1018970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的特点</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zh-CN" altLang="en-US" dirty="0"/>
              <a:t>优先选取使用频率最高的一些简单指令，以及一些很有用但不复杂的指令，避免复杂指令。</a:t>
            </a:r>
          </a:p>
          <a:p>
            <a:pPr marL="514350" indent="-514350">
              <a:buFont typeface="+mj-lt"/>
              <a:buAutoNum type="arabicPeriod"/>
            </a:pPr>
            <a:r>
              <a:rPr lang="zh-CN" altLang="en-US" dirty="0"/>
              <a:t>指令长度固定，指令格式种类少，寻址方式种类少。指令之间各字段的划分比较一致，各字段的功能也比较规整。</a:t>
            </a:r>
          </a:p>
          <a:p>
            <a:pPr marL="514350" indent="-514350">
              <a:buFont typeface="+mj-lt"/>
              <a:buAutoNum type="arabicPeriod"/>
            </a:pPr>
            <a:r>
              <a:rPr lang="zh-CN" altLang="en-US" dirty="0"/>
              <a:t>只有取数</a:t>
            </a:r>
            <a:r>
              <a:rPr lang="en-US" altLang="zh-CN" dirty="0"/>
              <a:t>/</a:t>
            </a:r>
            <a:r>
              <a:rPr lang="zh-CN" altLang="en-US" dirty="0"/>
              <a:t>存数指令</a:t>
            </a:r>
            <a:r>
              <a:rPr lang="en-US" altLang="zh-CN" dirty="0"/>
              <a:t>(load/store)</a:t>
            </a:r>
            <a:r>
              <a:rPr lang="zh-CN" altLang="en-US" dirty="0"/>
              <a:t>访问存储器，其余指令的操作都在寄存器之间进行。</a:t>
            </a:r>
          </a:p>
          <a:p>
            <a:pPr lvl="1"/>
            <a:endParaRPr lang="zh-CN" altLang="en-US" dirty="0"/>
          </a:p>
          <a:p>
            <a:endParaRPr lang="en-US" dirty="0"/>
          </a:p>
        </p:txBody>
      </p:sp>
    </p:spTree>
    <p:extLst>
      <p:ext uri="{BB962C8B-B14F-4D97-AF65-F5344CB8AC3E}">
        <p14:creationId xmlns:p14="http://schemas.microsoft.com/office/powerpoint/2010/main" val="49661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a:t>
            </a:r>
            <a:r>
              <a:rPr lang="zh-CN" altLang="en-US" dirty="0"/>
              <a:t>的特点</a:t>
            </a:r>
            <a:endParaRPr kumimoji="1" lang="zh-CN" altLang="en-US" dirty="0"/>
          </a:p>
        </p:txBody>
      </p:sp>
      <p:sp>
        <p:nvSpPr>
          <p:cNvPr id="3" name="Content Placeholder 2"/>
          <p:cNvSpPr>
            <a:spLocks noGrp="1"/>
          </p:cNvSpPr>
          <p:nvPr>
            <p:ph idx="1"/>
          </p:nvPr>
        </p:nvSpPr>
        <p:spPr/>
        <p:txBody>
          <a:bodyPr/>
          <a:lstStyle/>
          <a:p>
            <a:pPr marL="514350" indent="-514350">
              <a:buFont typeface="+mj-lt"/>
              <a:buAutoNum type="arabicPeriod" startAt="4"/>
            </a:pPr>
            <a:r>
              <a:rPr lang="en-US" altLang="zh-CN" dirty="0"/>
              <a:t>CPU</a:t>
            </a:r>
            <a:r>
              <a:rPr lang="zh-CN" altLang="en-US" dirty="0"/>
              <a:t>中通用寄存器数量相当多。算术逻辑运算指令的操作数都在通用寄存器中存取。</a:t>
            </a:r>
            <a:endParaRPr lang="en-US" altLang="zh-CN" dirty="0"/>
          </a:p>
          <a:p>
            <a:pPr marL="514350" indent="-514350">
              <a:buFont typeface="+mj-lt"/>
              <a:buAutoNum type="arabicPeriod" startAt="4"/>
            </a:pPr>
            <a:r>
              <a:rPr lang="zh-CN" altLang="en-US" dirty="0"/>
              <a:t>大部分指令在一个或小于一个机器周期内完成。</a:t>
            </a:r>
            <a:endParaRPr lang="en-US" altLang="zh-CN" dirty="0"/>
          </a:p>
          <a:p>
            <a:pPr marL="514350" indent="-514350">
              <a:buFont typeface="+mj-lt"/>
              <a:buAutoNum type="arabicPeriod" startAt="4"/>
            </a:pPr>
            <a:r>
              <a:rPr lang="zh-CN" altLang="en-US" dirty="0"/>
              <a:t>以硬布线控制逻辑为主，不用或少用微码控制。</a:t>
            </a:r>
            <a:endParaRPr lang="en-US" altLang="zh-CN" dirty="0"/>
          </a:p>
          <a:p>
            <a:pPr marL="514350" indent="-514350">
              <a:buFont typeface="+mj-lt"/>
              <a:buAutoNum type="arabicPeriod" startAt="4"/>
            </a:pPr>
            <a:r>
              <a:rPr lang="zh-CN" altLang="en-US" dirty="0"/>
              <a:t>特别重视编译优化工作，以减少程序执行时间。</a:t>
            </a:r>
          </a:p>
        </p:txBody>
      </p:sp>
    </p:spTree>
    <p:extLst>
      <p:ext uri="{BB962C8B-B14F-4D97-AF65-F5344CB8AC3E}">
        <p14:creationId xmlns:p14="http://schemas.microsoft.com/office/powerpoint/2010/main" val="1050498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ltLang="zh-CN" dirty="0"/>
              <a:t>5.6</a:t>
            </a:r>
            <a:r>
              <a:rPr lang="zh-CN" altLang="en-US" dirty="0"/>
              <a:t> </a:t>
            </a:r>
            <a:r>
              <a:rPr lang="zh-CN" altLang="en-US"/>
              <a:t>指令系统举例</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1827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normAutofit fontScale="92500"/>
          </a:bodyPr>
          <a:lstStyle/>
          <a:p>
            <a:r>
              <a:rPr lang="en-US" altLang="zh-CN" dirty="0"/>
              <a:t>ARM</a:t>
            </a:r>
            <a:r>
              <a:rPr lang="zh-CN" altLang="en-US" dirty="0"/>
              <a:t>内核工作模式：　　</a:t>
            </a:r>
            <a:endParaRPr lang="en-US" altLang="zh-CN" dirty="0"/>
          </a:p>
          <a:p>
            <a:pPr lvl="1"/>
            <a:r>
              <a:rPr lang="zh-CN" altLang="en-US" dirty="0"/>
              <a:t>用户模式（</a:t>
            </a:r>
            <a:r>
              <a:rPr lang="en-US" altLang="zh-CN" dirty="0"/>
              <a:t>user</a:t>
            </a:r>
            <a:r>
              <a:rPr lang="zh-CN" altLang="en-US" dirty="0"/>
              <a:t>）：正常程序执行模式；　　</a:t>
            </a:r>
            <a:endParaRPr lang="en-US" altLang="zh-CN" dirty="0"/>
          </a:p>
          <a:p>
            <a:pPr lvl="1"/>
            <a:r>
              <a:rPr lang="zh-CN" altLang="en-US" dirty="0"/>
              <a:t>快速中断模式（</a:t>
            </a:r>
            <a:r>
              <a:rPr lang="en-US" altLang="zh-CN" dirty="0"/>
              <a:t>FIQ</a:t>
            </a:r>
            <a:r>
              <a:rPr lang="zh-CN" altLang="en-US" dirty="0"/>
              <a:t>）：高优先级的中断产生会进入该种模式，用于高速通道传输；　　</a:t>
            </a:r>
            <a:endParaRPr lang="en-US" altLang="zh-CN" dirty="0"/>
          </a:p>
          <a:p>
            <a:pPr lvl="1"/>
            <a:r>
              <a:rPr lang="zh-CN" altLang="en-US" dirty="0"/>
              <a:t>外部中断模式（</a:t>
            </a:r>
            <a:r>
              <a:rPr lang="en-US" altLang="zh-CN" dirty="0"/>
              <a:t>IRQ</a:t>
            </a:r>
            <a:r>
              <a:rPr lang="zh-CN" altLang="en-US" dirty="0"/>
              <a:t>）：低优先级中断产生会进入该模式，用于普通的中断处理；　　</a:t>
            </a:r>
            <a:endParaRPr lang="en-US" altLang="zh-CN" dirty="0"/>
          </a:p>
          <a:p>
            <a:pPr lvl="1"/>
            <a:r>
              <a:rPr lang="zh-CN" altLang="en-US" dirty="0"/>
              <a:t>特权模式（</a:t>
            </a:r>
            <a:r>
              <a:rPr lang="en-US" altLang="zh-CN" dirty="0"/>
              <a:t>Supervisor</a:t>
            </a:r>
            <a:r>
              <a:rPr lang="zh-CN" altLang="en-US" dirty="0"/>
              <a:t>）：复位和软中断指令会进入该模式；　　</a:t>
            </a:r>
            <a:endParaRPr lang="en-US" altLang="zh-CN" dirty="0"/>
          </a:p>
          <a:p>
            <a:pPr lvl="1"/>
            <a:r>
              <a:rPr lang="zh-CN" altLang="en-US" dirty="0"/>
              <a:t>数据访问中止模式（</a:t>
            </a:r>
            <a:r>
              <a:rPr lang="en-US" altLang="zh-CN" dirty="0"/>
              <a:t>Abort</a:t>
            </a:r>
            <a:r>
              <a:rPr lang="zh-CN" altLang="en-US" dirty="0"/>
              <a:t>）：当存储异常时会进入该模式；　　</a:t>
            </a:r>
            <a:endParaRPr lang="en-US" altLang="zh-CN" dirty="0"/>
          </a:p>
          <a:p>
            <a:pPr lvl="1"/>
            <a:r>
              <a:rPr lang="zh-CN" altLang="en-US" dirty="0"/>
              <a:t>未定义指令中止模式（</a:t>
            </a:r>
            <a:r>
              <a:rPr lang="en-US" altLang="zh-CN" dirty="0"/>
              <a:t>Undefined</a:t>
            </a:r>
            <a:r>
              <a:rPr lang="zh-CN" altLang="en-US" dirty="0"/>
              <a:t>）：执行未定义指令会进入该模式；　　</a:t>
            </a:r>
            <a:endParaRPr lang="en-US" altLang="zh-CN" dirty="0"/>
          </a:p>
          <a:p>
            <a:pPr lvl="1"/>
            <a:r>
              <a:rPr lang="zh-CN" altLang="en-US" dirty="0"/>
              <a:t>系统模式（</a:t>
            </a:r>
            <a:r>
              <a:rPr lang="en-US" altLang="zh-CN" dirty="0"/>
              <a:t>System</a:t>
            </a:r>
            <a:r>
              <a:rPr lang="zh-CN" altLang="en-US" dirty="0"/>
              <a:t>）：用于运行特权级操作系统任务；　　</a:t>
            </a:r>
            <a:endParaRPr lang="en-US" altLang="zh-CN" dirty="0"/>
          </a:p>
          <a:p>
            <a:pPr lvl="1"/>
            <a:r>
              <a:rPr lang="zh-CN" altLang="en-US" dirty="0"/>
              <a:t>监控模式（</a:t>
            </a:r>
            <a:r>
              <a:rPr lang="en-US" altLang="zh-CN" dirty="0"/>
              <a:t>Monitor</a:t>
            </a:r>
            <a:r>
              <a:rPr lang="zh-CN" altLang="en-US" dirty="0"/>
              <a:t>）：可以在安全模式和非安全模式之间切换；</a:t>
            </a:r>
          </a:p>
        </p:txBody>
      </p:sp>
    </p:spTree>
    <p:extLst>
      <p:ext uri="{BB962C8B-B14F-4D97-AF65-F5344CB8AC3E}">
        <p14:creationId xmlns:p14="http://schemas.microsoft.com/office/powerpoint/2010/main" val="3152815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zh-CN"/>
              <a:t>体系结构的指令集（</a:t>
            </a:r>
            <a:r>
              <a:rPr lang="en-US" altLang="zh-CN"/>
              <a:t>Instruction Set</a:t>
            </a:r>
            <a:r>
              <a:rPr lang="zh-CN" altLang="zh-CN"/>
              <a:t>）</a:t>
            </a:r>
            <a:r>
              <a:rPr lang="zh-CN" altLang="en-US"/>
              <a:t>：　　</a:t>
            </a:r>
            <a:endParaRPr lang="en-US" altLang="zh-CN"/>
          </a:p>
          <a:p>
            <a:pPr lvl="1"/>
            <a:r>
              <a:rPr lang="en-US" altLang="zh-CN"/>
              <a:t>ARM</a:t>
            </a:r>
            <a:r>
              <a:rPr lang="zh-CN" altLang="zh-CN"/>
              <a:t>指令集</a:t>
            </a:r>
            <a:endParaRPr lang="en-US" altLang="zh-CN"/>
          </a:p>
          <a:p>
            <a:pPr lvl="1"/>
            <a:r>
              <a:rPr lang="en-US" altLang="zh-CN"/>
              <a:t>Thumb</a:t>
            </a:r>
            <a:r>
              <a:rPr lang="zh-CN" altLang="zh-CN"/>
              <a:t>指令集</a:t>
            </a:r>
            <a:endParaRPr lang="en-US" altLang="zh-CN"/>
          </a:p>
          <a:p>
            <a:pPr lvl="1"/>
            <a:r>
              <a:rPr lang="en-US" altLang="zh-CN"/>
              <a:t>Thumb-2</a:t>
            </a:r>
            <a:r>
              <a:rPr lang="zh-CN" altLang="zh-CN"/>
              <a:t>指令集</a:t>
            </a:r>
            <a:endParaRPr lang="zh-CN" altLang="en-US" dirty="0"/>
          </a:p>
        </p:txBody>
      </p:sp>
    </p:spTree>
    <p:extLst>
      <p:ext uri="{BB962C8B-B14F-4D97-AF65-F5344CB8AC3E}">
        <p14:creationId xmlns:p14="http://schemas.microsoft.com/office/powerpoint/2010/main" val="2251810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zh-CN"/>
              <a:t>的微体系结构（</a:t>
            </a:r>
            <a:r>
              <a:rPr lang="en-US" altLang="zh-CN"/>
              <a:t>Micro-architecture</a:t>
            </a:r>
            <a:r>
              <a:rPr lang="zh-CN" altLang="zh-CN"/>
              <a:t>）</a:t>
            </a:r>
            <a:r>
              <a:rPr lang="zh-CN" altLang="en-US"/>
              <a:t>：　　</a:t>
            </a:r>
            <a:endParaRPr lang="en-US" altLang="zh-CN"/>
          </a:p>
          <a:p>
            <a:pPr lvl="1"/>
            <a:r>
              <a:rPr lang="en-US" altLang="zh-CN"/>
              <a:t>ARM</a:t>
            </a:r>
            <a:r>
              <a:rPr lang="zh-CN" altLang="zh-CN"/>
              <a:t>处理器内核（</a:t>
            </a:r>
            <a:r>
              <a:rPr lang="en-US" altLang="zh-CN"/>
              <a:t>Processor Core</a:t>
            </a:r>
            <a:r>
              <a:rPr lang="zh-CN" altLang="zh-CN"/>
              <a:t>）</a:t>
            </a:r>
            <a:endParaRPr lang="en-US" altLang="zh-CN"/>
          </a:p>
          <a:p>
            <a:pPr lvl="1"/>
            <a:r>
              <a:rPr lang="en-US" altLang="zh-CN"/>
              <a:t>ARM</a:t>
            </a:r>
            <a:r>
              <a:rPr lang="zh-CN" altLang="zh-CN"/>
              <a:t>处理器（</a:t>
            </a:r>
            <a:r>
              <a:rPr lang="en-US" altLang="zh-CN"/>
              <a:t>Processor</a:t>
            </a:r>
            <a:r>
              <a:rPr lang="zh-CN" altLang="zh-CN"/>
              <a:t>）</a:t>
            </a:r>
            <a:endParaRPr lang="en-US" altLang="zh-CN"/>
          </a:p>
          <a:p>
            <a:pPr lvl="1"/>
            <a:r>
              <a:rPr lang="zh-CN" altLang="zh-CN"/>
              <a:t>基于</a:t>
            </a:r>
            <a:r>
              <a:rPr lang="en-US" altLang="zh-CN"/>
              <a:t>ARM</a:t>
            </a:r>
            <a:r>
              <a:rPr lang="zh-CN" altLang="zh-CN"/>
              <a:t>架构处理器的片上系统（</a:t>
            </a:r>
            <a:r>
              <a:rPr lang="en-US" altLang="zh-CN"/>
              <a:t>SoC</a:t>
            </a:r>
            <a:r>
              <a:rPr lang="zh-CN" altLang="zh-CN"/>
              <a:t>）</a:t>
            </a:r>
            <a:endParaRPr lang="zh-CN" altLang="en-US" dirty="0"/>
          </a:p>
        </p:txBody>
      </p:sp>
    </p:spTree>
    <p:extLst>
      <p:ext uri="{BB962C8B-B14F-4D97-AF65-F5344CB8AC3E}">
        <p14:creationId xmlns:p14="http://schemas.microsoft.com/office/powerpoint/2010/main" val="22662300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normAutofit fontScale="90000"/>
          </a:bodyPr>
          <a:lstStyle/>
          <a:p>
            <a:r>
              <a:rPr lang="en-US" altLang="zh-CN"/>
              <a:t>ARM</a:t>
            </a:r>
            <a:r>
              <a:rPr lang="zh-CN" altLang="en-US"/>
              <a:t>公司授权体系</a:t>
            </a:r>
            <a:endParaRPr lang="zh-CN" altLang="en-US" dirty="0"/>
          </a:p>
        </p:txBody>
      </p:sp>
      <p:sp>
        <p:nvSpPr>
          <p:cNvPr id="3" name="文本占位符 2"/>
          <p:cNvSpPr>
            <a:spLocks noGrp="1"/>
          </p:cNvSpPr>
          <p:nvPr>
            <p:ph type="body" sz="quarter" idx="10"/>
          </p:nvPr>
        </p:nvSpPr>
        <p:spPr/>
        <p:txBody>
          <a:bodyPr/>
          <a:lstStyle/>
          <a:p>
            <a:r>
              <a:rPr lang="en-US" altLang="zh-CN"/>
              <a:t>ARM</a:t>
            </a:r>
            <a:r>
              <a:rPr lang="zh-CN" altLang="en-US"/>
              <a:t>目前在全球拥有大约</a:t>
            </a:r>
            <a:r>
              <a:rPr lang="en-US" altLang="zh-CN"/>
              <a:t>1000</a:t>
            </a:r>
            <a:r>
              <a:rPr lang="zh-CN" altLang="en-US"/>
              <a:t>个授权合作商、</a:t>
            </a:r>
            <a:r>
              <a:rPr lang="en-US" altLang="zh-CN"/>
              <a:t>320</a:t>
            </a:r>
            <a:r>
              <a:rPr lang="zh-CN" altLang="en-US"/>
              <a:t>家伙伴，但是购买架构授权的厂家不超过</a:t>
            </a:r>
            <a:r>
              <a:rPr lang="en-US" altLang="zh-CN"/>
              <a:t>20</a:t>
            </a:r>
            <a:r>
              <a:rPr lang="zh-CN" altLang="en-US"/>
              <a:t>家，中国有华为、飞腾获得了架构授权。</a:t>
            </a:r>
          </a:p>
          <a:p>
            <a:endParaRPr lang="zh-CN" altLang="en-US" dirty="0"/>
          </a:p>
        </p:txBody>
      </p:sp>
      <p:sp>
        <p:nvSpPr>
          <p:cNvPr id="4" name="Rectangle 3"/>
          <p:cNvSpPr/>
          <p:nvPr/>
        </p:nvSpPr>
        <p:spPr>
          <a:xfrm>
            <a:off x="1371600" y="2943715"/>
            <a:ext cx="1916418" cy="2159471"/>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4"/>
          <p:cNvSpPr txBox="1"/>
          <p:nvPr/>
        </p:nvSpPr>
        <p:spPr>
          <a:xfrm>
            <a:off x="4012713" y="4433771"/>
            <a:ext cx="3826651" cy="683777"/>
          </a:xfrm>
          <a:prstGeom prst="rect">
            <a:avLst/>
          </a:prstGeom>
          <a:noFill/>
          <a:ln>
            <a:solidFill>
              <a:schemeClr val="bg1">
                <a:lumMod val="65000"/>
              </a:schemeClr>
            </a:solidFill>
          </a:ln>
        </p:spPr>
        <p:txBody>
          <a:bodyPr wrap="square" rtlCol="0">
            <a:spAutoFit/>
          </a:bodyPr>
          <a:lstStyle/>
          <a:p>
            <a:pPr marL="214313" indent="-214313" fontAlgn="base">
              <a:lnSpc>
                <a:spcPct val="150000"/>
              </a:lnSpc>
              <a:buClr>
                <a:prstClr val="white">
                  <a:lumMod val="50000"/>
                </a:prstClr>
              </a:buClr>
              <a:buSzPct val="60000"/>
              <a:buFont typeface="Wingdings" panose="05000000000000000000" pitchFamily="2" charset="2"/>
              <a:buChar char="l"/>
            </a:pPr>
            <a:r>
              <a:rPr lang="zh-CN" altLang="en-US" sz="1350" dirty="0">
                <a:solidFill>
                  <a:prstClr val="black"/>
                </a:solidFill>
              </a:rPr>
              <a:t>只能按照</a:t>
            </a:r>
            <a:r>
              <a:rPr lang="en-US" altLang="zh-CN" sz="1350" dirty="0">
                <a:solidFill>
                  <a:prstClr val="black"/>
                </a:solidFill>
              </a:rPr>
              <a:t>ARM</a:t>
            </a:r>
            <a:r>
              <a:rPr lang="zh-CN" altLang="en-US" sz="1350" dirty="0">
                <a:solidFill>
                  <a:prstClr val="black"/>
                </a:solidFill>
              </a:rPr>
              <a:t>设计好的处理器类型、在指定的代工厂进行生产。</a:t>
            </a:r>
            <a:endParaRPr lang="en-US" altLang="zh-CN" sz="1350" dirty="0">
              <a:solidFill>
                <a:prstClr val="black"/>
              </a:solidFill>
            </a:endParaRPr>
          </a:p>
        </p:txBody>
      </p:sp>
      <p:cxnSp>
        <p:nvCxnSpPr>
          <p:cNvPr id="6" name="Straight Connector 5"/>
          <p:cNvCxnSpPr/>
          <p:nvPr/>
        </p:nvCxnSpPr>
        <p:spPr>
          <a:xfrm flipV="1">
            <a:off x="1371600" y="4320099"/>
            <a:ext cx="1916418"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71600" y="3644504"/>
            <a:ext cx="19164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96263" y="4373180"/>
            <a:ext cx="1667093" cy="553998"/>
          </a:xfrm>
          <a:prstGeom prst="rect">
            <a:avLst/>
          </a:prstGeom>
          <a:noFill/>
        </p:spPr>
        <p:txBody>
          <a:bodyPr wrap="square" rtlCol="0">
            <a:spAutoFit/>
          </a:bodyPr>
          <a:lstStyle/>
          <a:p>
            <a:pPr algn="ctr"/>
            <a:r>
              <a:rPr lang="zh-CN" altLang="en-US" sz="1500" dirty="0">
                <a:solidFill>
                  <a:prstClr val="black"/>
                </a:solidFill>
              </a:rPr>
              <a:t>处理器优化包</a:t>
            </a:r>
            <a:r>
              <a:rPr lang="en-US" altLang="zh-CN" sz="1500" dirty="0">
                <a:solidFill>
                  <a:prstClr val="black"/>
                </a:solidFill>
              </a:rPr>
              <a:t>/</a:t>
            </a:r>
            <a:r>
              <a:rPr lang="zh-CN" altLang="en-US" sz="1500" dirty="0">
                <a:solidFill>
                  <a:prstClr val="black"/>
                </a:solidFill>
              </a:rPr>
              <a:t>物理</a:t>
            </a:r>
            <a:r>
              <a:rPr lang="en-US" altLang="zh-CN" sz="1500" dirty="0">
                <a:solidFill>
                  <a:prstClr val="black"/>
                </a:solidFill>
              </a:rPr>
              <a:t>IP</a:t>
            </a:r>
            <a:r>
              <a:rPr lang="zh-CN" altLang="en-US" sz="1500" dirty="0">
                <a:solidFill>
                  <a:prstClr val="black"/>
                </a:solidFill>
              </a:rPr>
              <a:t>包授权（</a:t>
            </a:r>
            <a:r>
              <a:rPr lang="en-US" altLang="zh-CN" sz="1500" dirty="0">
                <a:solidFill>
                  <a:prstClr val="black"/>
                </a:solidFill>
              </a:rPr>
              <a:t>POP</a:t>
            </a:r>
            <a:r>
              <a:rPr lang="zh-CN" altLang="en-US" sz="1500" dirty="0">
                <a:solidFill>
                  <a:prstClr val="black"/>
                </a:solidFill>
              </a:rPr>
              <a:t>）</a:t>
            </a:r>
          </a:p>
        </p:txBody>
      </p:sp>
      <p:sp>
        <p:nvSpPr>
          <p:cNvPr id="9" name="TextBox 8"/>
          <p:cNvSpPr txBox="1"/>
          <p:nvPr/>
        </p:nvSpPr>
        <p:spPr>
          <a:xfrm>
            <a:off x="1462534" y="3802385"/>
            <a:ext cx="1667093" cy="323165"/>
          </a:xfrm>
          <a:prstGeom prst="rect">
            <a:avLst/>
          </a:prstGeom>
          <a:noFill/>
        </p:spPr>
        <p:txBody>
          <a:bodyPr wrap="square" rtlCol="0">
            <a:spAutoFit/>
          </a:bodyPr>
          <a:lstStyle/>
          <a:p>
            <a:pPr algn="ctr"/>
            <a:r>
              <a:rPr lang="zh-CN" altLang="en-US" sz="1500" dirty="0">
                <a:solidFill>
                  <a:prstClr val="black"/>
                </a:solidFill>
              </a:rPr>
              <a:t>处理器授权</a:t>
            </a:r>
            <a:endParaRPr lang="en-US" altLang="zh-CN" sz="1500" dirty="0">
              <a:solidFill>
                <a:prstClr val="black"/>
              </a:solidFill>
            </a:endParaRPr>
          </a:p>
        </p:txBody>
      </p:sp>
      <p:sp>
        <p:nvSpPr>
          <p:cNvPr id="10" name="TextBox 9"/>
          <p:cNvSpPr txBox="1"/>
          <p:nvPr/>
        </p:nvSpPr>
        <p:spPr>
          <a:xfrm>
            <a:off x="1462534" y="3157043"/>
            <a:ext cx="1667093" cy="323165"/>
          </a:xfrm>
          <a:prstGeom prst="rect">
            <a:avLst/>
          </a:prstGeom>
          <a:noFill/>
        </p:spPr>
        <p:txBody>
          <a:bodyPr wrap="square" rtlCol="0">
            <a:spAutoFit/>
          </a:bodyPr>
          <a:lstStyle/>
          <a:p>
            <a:pPr algn="ctr"/>
            <a:r>
              <a:rPr lang="zh-CN" altLang="en-US" sz="1500" dirty="0">
                <a:solidFill>
                  <a:prstClr val="black"/>
                </a:solidFill>
              </a:rPr>
              <a:t>架构</a:t>
            </a:r>
            <a:r>
              <a:rPr lang="en-US" altLang="zh-CN" sz="1500" dirty="0">
                <a:solidFill>
                  <a:prstClr val="black"/>
                </a:solidFill>
              </a:rPr>
              <a:t>/</a:t>
            </a:r>
            <a:r>
              <a:rPr lang="zh-CN" altLang="en-US" sz="1500" dirty="0">
                <a:solidFill>
                  <a:prstClr val="black"/>
                </a:solidFill>
              </a:rPr>
              <a:t>指令集授权</a:t>
            </a:r>
          </a:p>
        </p:txBody>
      </p:sp>
      <p:sp>
        <p:nvSpPr>
          <p:cNvPr id="11" name="TextBox 10"/>
          <p:cNvSpPr txBox="1"/>
          <p:nvPr/>
        </p:nvSpPr>
        <p:spPr>
          <a:xfrm>
            <a:off x="4012713" y="3680683"/>
            <a:ext cx="3826651" cy="683777"/>
          </a:xfrm>
          <a:prstGeom prst="rect">
            <a:avLst/>
          </a:prstGeom>
          <a:noFill/>
          <a:ln>
            <a:solidFill>
              <a:schemeClr val="bg1">
                <a:lumMod val="65000"/>
              </a:schemeClr>
            </a:solidFill>
          </a:ln>
        </p:spPr>
        <p:txBody>
          <a:bodyPr wrap="square" rtlCol="0">
            <a:spAutoFit/>
          </a:bodyPr>
          <a:lstStyle/>
          <a:p>
            <a:pPr marL="214313" indent="-214313" fontAlgn="base">
              <a:lnSpc>
                <a:spcPct val="150000"/>
              </a:lnSpc>
              <a:buClr>
                <a:prstClr val="white">
                  <a:lumMod val="50000"/>
                </a:prstClr>
              </a:buClr>
              <a:buSzPct val="60000"/>
              <a:buFont typeface="Wingdings" panose="05000000000000000000" pitchFamily="2" charset="2"/>
              <a:buChar char="l"/>
            </a:pPr>
            <a:r>
              <a:rPr lang="zh-CN" altLang="en-US" sz="1350" dirty="0">
                <a:solidFill>
                  <a:prstClr val="black"/>
                </a:solidFill>
              </a:rPr>
              <a:t>提供</a:t>
            </a:r>
            <a:r>
              <a:rPr lang="en-US" altLang="zh-CN" sz="1350" dirty="0">
                <a:solidFill>
                  <a:prstClr val="black"/>
                </a:solidFill>
              </a:rPr>
              <a:t>RTL</a:t>
            </a:r>
            <a:r>
              <a:rPr lang="zh-CN" altLang="en-US" sz="1350" dirty="0">
                <a:solidFill>
                  <a:prstClr val="black"/>
                </a:solidFill>
              </a:rPr>
              <a:t>代码，处理器的核数、缓存可以自己配置。自主设计主频、工艺、代工厂等。</a:t>
            </a:r>
            <a:endParaRPr lang="en-US" altLang="zh-CN" sz="1350" dirty="0">
              <a:solidFill>
                <a:prstClr val="black"/>
              </a:solidFill>
            </a:endParaRPr>
          </a:p>
        </p:txBody>
      </p:sp>
      <p:sp>
        <p:nvSpPr>
          <p:cNvPr id="12" name="TextBox 11"/>
          <p:cNvSpPr txBox="1"/>
          <p:nvPr/>
        </p:nvSpPr>
        <p:spPr>
          <a:xfrm>
            <a:off x="4012713" y="2943716"/>
            <a:ext cx="3826651" cy="683777"/>
          </a:xfrm>
          <a:prstGeom prst="rect">
            <a:avLst/>
          </a:prstGeom>
          <a:solidFill>
            <a:schemeClr val="bg1"/>
          </a:solidFill>
          <a:ln>
            <a:solidFill>
              <a:schemeClr val="bg1">
                <a:lumMod val="65000"/>
              </a:schemeClr>
            </a:solidFill>
          </a:ln>
        </p:spPr>
        <p:txBody>
          <a:bodyPr wrap="square" rtlCol="0">
            <a:spAutoFit/>
          </a:bodyPr>
          <a:lstStyle/>
          <a:p>
            <a:pPr marL="214313" indent="-214313" fontAlgn="base">
              <a:lnSpc>
                <a:spcPct val="150000"/>
              </a:lnSpc>
              <a:buClr>
                <a:prstClr val="white">
                  <a:lumMod val="50000"/>
                </a:prstClr>
              </a:buClr>
              <a:buSzPct val="60000"/>
              <a:buFont typeface="Wingdings" panose="05000000000000000000" pitchFamily="2" charset="2"/>
              <a:buChar char="l"/>
            </a:pPr>
            <a:r>
              <a:rPr lang="zh-CN" altLang="en-US" sz="1350" dirty="0">
                <a:solidFill>
                  <a:prstClr val="black"/>
                </a:solidFill>
              </a:rPr>
              <a:t>按照所授权的架构和指令集（如</a:t>
            </a:r>
            <a:r>
              <a:rPr lang="en-US" altLang="zh-CN" sz="1350" dirty="0">
                <a:solidFill>
                  <a:prstClr val="black"/>
                </a:solidFill>
              </a:rPr>
              <a:t>ARMv8</a:t>
            </a:r>
            <a:r>
              <a:rPr lang="zh-CN" altLang="en-US" sz="1350" dirty="0">
                <a:solidFill>
                  <a:prstClr val="black"/>
                </a:solidFill>
              </a:rPr>
              <a:t>）自行编写代码、设计芯片。</a:t>
            </a:r>
            <a:endParaRPr lang="en-US" altLang="zh-CN" sz="1350" dirty="0">
              <a:solidFill>
                <a:prstClr val="black"/>
              </a:solidFill>
            </a:endParaRPr>
          </a:p>
        </p:txBody>
      </p:sp>
      <p:sp>
        <p:nvSpPr>
          <p:cNvPr id="13" name="Right Arrow 12"/>
          <p:cNvSpPr/>
          <p:nvPr/>
        </p:nvSpPr>
        <p:spPr>
          <a:xfrm>
            <a:off x="3369495" y="3220707"/>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Right Arrow 13"/>
          <p:cNvSpPr/>
          <p:nvPr/>
        </p:nvSpPr>
        <p:spPr>
          <a:xfrm>
            <a:off x="3367996" y="3952426"/>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Right Arrow 14"/>
          <p:cNvSpPr/>
          <p:nvPr/>
        </p:nvSpPr>
        <p:spPr>
          <a:xfrm>
            <a:off x="3367137" y="4606918"/>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32155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en-US"/>
              <a:t>流水线的执行顺序：</a:t>
            </a:r>
            <a:endParaRPr lang="en-US" altLang="zh-CN"/>
          </a:p>
          <a:p>
            <a:pPr lvl="1"/>
            <a:r>
              <a:rPr lang="zh-CN" altLang="en-US"/>
              <a:t>取指令（</a:t>
            </a:r>
            <a:r>
              <a:rPr lang="en-US" altLang="zh-CN"/>
              <a:t>Fetch</a:t>
            </a:r>
            <a:r>
              <a:rPr lang="zh-CN" altLang="en-US"/>
              <a:t>）：从存储器读取指令；</a:t>
            </a:r>
            <a:endParaRPr lang="en-US" altLang="zh-CN"/>
          </a:p>
          <a:p>
            <a:pPr lvl="1"/>
            <a:r>
              <a:rPr lang="zh-CN" altLang="en-US"/>
              <a:t>译码（</a:t>
            </a:r>
            <a:r>
              <a:rPr lang="en-US" altLang="zh-CN"/>
              <a:t>Decode</a:t>
            </a:r>
            <a:r>
              <a:rPr lang="zh-CN" altLang="en-US"/>
              <a:t>）：译码以鉴别它是属于哪一条指令；</a:t>
            </a:r>
            <a:endParaRPr lang="en-US" altLang="zh-CN"/>
          </a:p>
          <a:p>
            <a:pPr lvl="1"/>
            <a:r>
              <a:rPr lang="zh-CN" altLang="en-US"/>
              <a:t>执行（</a:t>
            </a:r>
            <a:r>
              <a:rPr lang="en-US" altLang="zh-CN"/>
              <a:t>Execute</a:t>
            </a:r>
            <a:r>
              <a:rPr lang="zh-CN" altLang="en-US"/>
              <a:t>）：将操作数进行组合以得到结果或存储器地址；</a:t>
            </a:r>
            <a:endParaRPr lang="en-US" altLang="zh-CN"/>
          </a:p>
          <a:p>
            <a:pPr lvl="1"/>
            <a:r>
              <a:rPr lang="zh-CN" altLang="en-US"/>
              <a:t>缓冲</a:t>
            </a:r>
            <a:r>
              <a:rPr lang="en-US" altLang="zh-CN"/>
              <a:t>/</a:t>
            </a:r>
            <a:r>
              <a:rPr lang="zh-CN" altLang="en-US"/>
              <a:t>数据（</a:t>
            </a:r>
            <a:r>
              <a:rPr lang="en-US" altLang="zh-CN"/>
              <a:t>Buffer/data</a:t>
            </a:r>
            <a:r>
              <a:rPr lang="zh-CN" altLang="en-US"/>
              <a:t>）：如果需要，则访问存储器以存储数据；</a:t>
            </a:r>
            <a:endParaRPr lang="en-US" altLang="zh-CN"/>
          </a:p>
          <a:p>
            <a:pPr lvl="1"/>
            <a:r>
              <a:rPr lang="zh-CN" altLang="en-US"/>
              <a:t>回写：（</a:t>
            </a:r>
            <a:r>
              <a:rPr lang="en-US" altLang="zh-CN"/>
              <a:t>Write-back</a:t>
            </a:r>
            <a:r>
              <a:rPr lang="zh-CN" altLang="en-US"/>
              <a:t>）：将结果写回到寄存器组中；</a:t>
            </a:r>
            <a:endParaRPr lang="zh-CN" altLang="en-US" dirty="0"/>
          </a:p>
        </p:txBody>
      </p:sp>
    </p:spTree>
    <p:extLst>
      <p:ext uri="{BB962C8B-B14F-4D97-AF65-F5344CB8AC3E}">
        <p14:creationId xmlns:p14="http://schemas.microsoft.com/office/powerpoint/2010/main" val="3186867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48879" y="3800041"/>
            <a:ext cx="8182075" cy="1545680"/>
          </a:xfrm>
          <a:prstGeom prst="rect">
            <a:avLst/>
          </a:prstGeom>
          <a:noFill/>
        </p:spPr>
        <p:txBody>
          <a:bodyPr wrap="square" rtlCol="0">
            <a:spAutoFit/>
          </a:bodyPr>
          <a:lstStyle>
            <a:defPPr>
              <a:defRPr lang="zh-CN"/>
            </a:defPPr>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a:defRPr>
                <a:solidFill>
                  <a:schemeClr val="tx1"/>
                </a:solidFill>
                <a:latin typeface="Calibri" pitchFamily="34" charset="0"/>
                <a:ea typeface="宋体" pitchFamily="2" charset="-122"/>
              </a:defRPr>
            </a:lvl6pPr>
            <a:lvl7pPr>
              <a:defRPr>
                <a:solidFill>
                  <a:schemeClr val="tx1"/>
                </a:solidFill>
                <a:latin typeface="Calibri" pitchFamily="34" charset="0"/>
                <a:ea typeface="宋体" pitchFamily="2" charset="-122"/>
              </a:defRPr>
            </a:lvl7pPr>
            <a:lvl8pPr>
              <a:defRPr>
                <a:solidFill>
                  <a:schemeClr val="tx1"/>
                </a:solidFill>
                <a:latin typeface="Calibri" pitchFamily="34" charset="0"/>
                <a:ea typeface="宋体" pitchFamily="2" charset="-122"/>
              </a:defRPr>
            </a:lvl8pPr>
            <a:lvl9pPr>
              <a:defRPr>
                <a:solidFill>
                  <a:schemeClr val="tx1"/>
                </a:solidFill>
                <a:latin typeface="Calibri" pitchFamily="34" charset="0"/>
                <a:ea typeface="宋体" pitchFamily="2" charset="-122"/>
              </a:defRPr>
            </a:lvl9pPr>
          </a:lstStyle>
          <a:p>
            <a:pPr marL="214248" indent="-214248">
              <a:buFont typeface="Arial" panose="020B0604020202020204" pitchFamily="34" charset="0"/>
              <a:buChar char="•"/>
            </a:pPr>
            <a:r>
              <a:rPr lang="en-US" altLang="zh-CN" sz="1349" dirty="0">
                <a:solidFill>
                  <a:prstClr val="black"/>
                </a:solidFill>
                <a:latin typeface="Huawei Sans" panose="020C0503030203020204" pitchFamily="34" charset="0"/>
                <a:ea typeface="方正兰亭黑简体" panose="02000000000000000000" pitchFamily="2" charset="-122"/>
              </a:rPr>
              <a:t>Branch</a:t>
            </a:r>
            <a:r>
              <a:rPr lang="zh-CN" altLang="en-US" sz="1349" dirty="0">
                <a:solidFill>
                  <a:prstClr val="black"/>
                </a:solidFill>
                <a:latin typeface="Huawei Sans" panose="020C0503030203020204" pitchFamily="34" charset="0"/>
                <a:ea typeface="方正兰亭黑简体" panose="02000000000000000000" pitchFamily="2" charset="-122"/>
              </a:rPr>
              <a:t>预测和取指流水线解耦设计，取指流水线每拍最多可提供</a:t>
            </a:r>
            <a:r>
              <a:rPr lang="en-US" altLang="zh-CN" sz="1349" dirty="0">
                <a:solidFill>
                  <a:prstClr val="black"/>
                </a:solidFill>
                <a:latin typeface="Huawei Sans" panose="020C0503030203020204" pitchFamily="34" charset="0"/>
                <a:ea typeface="方正兰亭黑简体" panose="02000000000000000000" pitchFamily="2" charset="-122"/>
              </a:rPr>
              <a:t>32Bytes</a:t>
            </a:r>
            <a:r>
              <a:rPr lang="zh-CN" altLang="en-US" sz="1349" dirty="0">
                <a:solidFill>
                  <a:prstClr val="black"/>
                </a:solidFill>
                <a:latin typeface="Huawei Sans" panose="020C0503030203020204" pitchFamily="34" charset="0"/>
                <a:ea typeface="方正兰亭黑简体" panose="02000000000000000000" pitchFamily="2" charset="-122"/>
              </a:rPr>
              <a:t>指令供译码，分支预测流水线可以不受取指流水停顿影响，超前进行预测处理；</a:t>
            </a:r>
            <a:endParaRPr lang="en-US" altLang="zh-CN" sz="1349" dirty="0">
              <a:solidFill>
                <a:prstClr val="black"/>
              </a:solidFill>
              <a:latin typeface="Huawei Sans" panose="020C0503030203020204" pitchFamily="34" charset="0"/>
              <a:ea typeface="方正兰亭黑简体" panose="02000000000000000000" pitchFamily="2" charset="-122"/>
            </a:endParaRPr>
          </a:p>
          <a:p>
            <a:pPr marL="214248" indent="-214248">
              <a:buFont typeface="Arial" panose="020B0604020202020204" pitchFamily="34" charset="0"/>
              <a:buChar char="•"/>
            </a:pPr>
            <a:r>
              <a:rPr lang="zh-CN" altLang="en-US" sz="1349" dirty="0">
                <a:solidFill>
                  <a:prstClr val="black"/>
                </a:solidFill>
                <a:latin typeface="Huawei Sans" panose="020C0503030203020204" pitchFamily="34" charset="0"/>
                <a:ea typeface="方正兰亭黑简体" panose="02000000000000000000" pitchFamily="2" charset="-122"/>
              </a:rPr>
              <a:t>定浮点流水线分开设计，解除定浮点相互反压，每拍可为后端执行部件提供</a:t>
            </a:r>
            <a:r>
              <a:rPr lang="en-US" altLang="zh-CN" sz="1349" dirty="0">
                <a:solidFill>
                  <a:prstClr val="black"/>
                </a:solidFill>
                <a:latin typeface="Huawei Sans" panose="020C0503030203020204" pitchFamily="34" charset="0"/>
                <a:ea typeface="方正兰亭黑简体" panose="02000000000000000000" pitchFamily="2" charset="-122"/>
              </a:rPr>
              <a:t>4</a:t>
            </a:r>
            <a:r>
              <a:rPr lang="zh-CN" altLang="en-US" sz="1349" dirty="0">
                <a:solidFill>
                  <a:prstClr val="black"/>
                </a:solidFill>
                <a:latin typeface="Huawei Sans" panose="020C0503030203020204" pitchFamily="34" charset="0"/>
                <a:ea typeface="方正兰亭黑简体" panose="02000000000000000000" pitchFamily="2" charset="-122"/>
              </a:rPr>
              <a:t>条整型微指令及</a:t>
            </a:r>
            <a:r>
              <a:rPr lang="en-US" altLang="zh-CN" sz="1349" dirty="0">
                <a:solidFill>
                  <a:prstClr val="black"/>
                </a:solidFill>
                <a:latin typeface="Huawei Sans" panose="020C0503030203020204" pitchFamily="34" charset="0"/>
                <a:ea typeface="方正兰亭黑简体" panose="02000000000000000000" pitchFamily="2" charset="-122"/>
              </a:rPr>
              <a:t>3</a:t>
            </a:r>
            <a:r>
              <a:rPr lang="zh-CN" altLang="en-US" sz="1349" dirty="0">
                <a:solidFill>
                  <a:prstClr val="black"/>
                </a:solidFill>
                <a:latin typeface="Huawei Sans" panose="020C0503030203020204" pitchFamily="34" charset="0"/>
                <a:ea typeface="方正兰亭黑简体" panose="02000000000000000000" pitchFamily="2" charset="-122"/>
              </a:rPr>
              <a:t>条浮点微指令；</a:t>
            </a:r>
            <a:endParaRPr lang="en-US" altLang="zh-CN" sz="1349" dirty="0">
              <a:solidFill>
                <a:prstClr val="black"/>
              </a:solidFill>
              <a:latin typeface="Huawei Sans" panose="020C0503030203020204" pitchFamily="34" charset="0"/>
              <a:ea typeface="方正兰亭黑简体" panose="02000000000000000000" pitchFamily="2" charset="-122"/>
            </a:endParaRPr>
          </a:p>
          <a:p>
            <a:pPr marL="214248" indent="-214248">
              <a:buFont typeface="Arial" panose="020B0604020202020204" pitchFamily="34" charset="0"/>
              <a:buChar char="•"/>
            </a:pPr>
            <a:r>
              <a:rPr lang="zh-CN" altLang="en-US" sz="1349" dirty="0">
                <a:solidFill>
                  <a:prstClr val="black"/>
                </a:solidFill>
                <a:latin typeface="Huawei Sans" panose="020C0503030203020204" pitchFamily="34" charset="0"/>
                <a:ea typeface="方正兰亭黑简体" panose="02000000000000000000" pitchFamily="2" charset="-122"/>
              </a:rPr>
              <a:t>整型运算单元支持每拍</a:t>
            </a:r>
            <a:r>
              <a:rPr lang="en-US" altLang="zh-CN" sz="1349" dirty="0">
                <a:solidFill>
                  <a:prstClr val="black"/>
                </a:solidFill>
                <a:latin typeface="Huawei Sans" panose="020C0503030203020204" pitchFamily="34" charset="0"/>
                <a:ea typeface="方正兰亭黑简体" panose="02000000000000000000" pitchFamily="2" charset="-122"/>
              </a:rPr>
              <a:t>4</a:t>
            </a:r>
            <a:r>
              <a:rPr lang="zh-CN" altLang="en-US" sz="1349" dirty="0">
                <a:solidFill>
                  <a:prstClr val="black"/>
                </a:solidFill>
                <a:latin typeface="Huawei Sans" panose="020C0503030203020204" pitchFamily="34" charset="0"/>
                <a:ea typeface="方正兰亭黑简体" panose="02000000000000000000" pitchFamily="2" charset="-122"/>
              </a:rPr>
              <a:t>条</a:t>
            </a:r>
            <a:r>
              <a:rPr lang="en-US" altLang="zh-CN" sz="1349" dirty="0">
                <a:solidFill>
                  <a:prstClr val="black"/>
                </a:solidFill>
                <a:latin typeface="Huawei Sans" panose="020C0503030203020204" pitchFamily="34" charset="0"/>
                <a:ea typeface="方正兰亭黑简体" panose="02000000000000000000" pitchFamily="2" charset="-122"/>
              </a:rPr>
              <a:t>ALU</a:t>
            </a:r>
            <a:r>
              <a:rPr lang="zh-CN" altLang="en-US" sz="1349" dirty="0">
                <a:solidFill>
                  <a:prstClr val="black"/>
                </a:solidFill>
                <a:latin typeface="Huawei Sans" panose="020C0503030203020204" pitchFamily="34" charset="0"/>
                <a:ea typeface="方正兰亭黑简体" panose="02000000000000000000" pitchFamily="2" charset="-122"/>
              </a:rPr>
              <a:t>运算（含</a:t>
            </a:r>
            <a:r>
              <a:rPr lang="en-US" altLang="zh-CN" sz="1349" dirty="0">
                <a:solidFill>
                  <a:prstClr val="black"/>
                </a:solidFill>
                <a:latin typeface="Huawei Sans" panose="020C0503030203020204" pitchFamily="34" charset="0"/>
                <a:ea typeface="方正兰亭黑简体" panose="02000000000000000000" pitchFamily="2" charset="-122"/>
              </a:rPr>
              <a:t>2</a:t>
            </a:r>
            <a:r>
              <a:rPr lang="zh-CN" altLang="en-US" sz="1349" dirty="0">
                <a:solidFill>
                  <a:prstClr val="black"/>
                </a:solidFill>
                <a:latin typeface="Huawei Sans" panose="020C0503030203020204" pitchFamily="34" charset="0"/>
                <a:ea typeface="方正兰亭黑简体" panose="02000000000000000000" pitchFamily="2" charset="-122"/>
              </a:rPr>
              <a:t>条跳转）及</a:t>
            </a:r>
            <a:r>
              <a:rPr lang="en-US" altLang="zh-CN" sz="1349" dirty="0">
                <a:solidFill>
                  <a:prstClr val="black"/>
                </a:solidFill>
                <a:latin typeface="Huawei Sans" panose="020C0503030203020204" pitchFamily="34" charset="0"/>
                <a:ea typeface="方正兰亭黑简体" panose="02000000000000000000" pitchFamily="2" charset="-122"/>
              </a:rPr>
              <a:t>1</a:t>
            </a:r>
            <a:r>
              <a:rPr lang="zh-CN" altLang="en-US" sz="1349" dirty="0">
                <a:solidFill>
                  <a:prstClr val="black"/>
                </a:solidFill>
                <a:latin typeface="Huawei Sans" panose="020C0503030203020204" pitchFamily="34" charset="0"/>
                <a:ea typeface="方正兰亭黑简体" panose="02000000000000000000" pitchFamily="2" charset="-122"/>
              </a:rPr>
              <a:t>条乘除运算；</a:t>
            </a:r>
            <a:endParaRPr lang="en-US" altLang="zh-CN" sz="1349" dirty="0">
              <a:solidFill>
                <a:prstClr val="black"/>
              </a:solidFill>
              <a:latin typeface="Huawei Sans" panose="020C0503030203020204" pitchFamily="34" charset="0"/>
              <a:ea typeface="方正兰亭黑简体" panose="02000000000000000000" pitchFamily="2" charset="-122"/>
            </a:endParaRPr>
          </a:p>
          <a:p>
            <a:pPr marL="214248" indent="-214248">
              <a:buFont typeface="Arial" panose="020B0604020202020204" pitchFamily="34" charset="0"/>
              <a:buChar char="•"/>
            </a:pPr>
            <a:r>
              <a:rPr lang="zh-CN" altLang="en-US" sz="1349" dirty="0">
                <a:solidFill>
                  <a:prstClr val="black"/>
                </a:solidFill>
                <a:latin typeface="Huawei Sans" panose="020C0503030203020204" pitchFamily="34" charset="0"/>
                <a:ea typeface="方正兰亭黑简体" panose="02000000000000000000" pitchFamily="2" charset="-122"/>
              </a:rPr>
              <a:t>浮点及</a:t>
            </a:r>
            <a:r>
              <a:rPr lang="en-US" altLang="zh-CN" sz="1349" dirty="0">
                <a:solidFill>
                  <a:prstClr val="black"/>
                </a:solidFill>
                <a:latin typeface="Huawei Sans" panose="020C0503030203020204" pitchFamily="34" charset="0"/>
                <a:ea typeface="方正兰亭黑简体" panose="02000000000000000000" pitchFamily="2" charset="-122"/>
              </a:rPr>
              <a:t>SIMD</a:t>
            </a:r>
            <a:r>
              <a:rPr lang="zh-CN" altLang="en-US" sz="1349" dirty="0">
                <a:solidFill>
                  <a:prstClr val="black"/>
                </a:solidFill>
                <a:latin typeface="Huawei Sans" panose="020C0503030203020204" pitchFamily="34" charset="0"/>
                <a:ea typeface="方正兰亭黑简体" panose="02000000000000000000" pitchFamily="2" charset="-122"/>
              </a:rPr>
              <a:t>运算单元支持每拍</a:t>
            </a:r>
            <a:r>
              <a:rPr lang="en-US" altLang="zh-CN" sz="1349" dirty="0">
                <a:solidFill>
                  <a:prstClr val="black"/>
                </a:solidFill>
                <a:latin typeface="Huawei Sans" panose="020C0503030203020204" pitchFamily="34" charset="0"/>
                <a:ea typeface="方正兰亭黑简体" panose="02000000000000000000" pitchFamily="2" charset="-122"/>
              </a:rPr>
              <a:t>2</a:t>
            </a:r>
            <a:r>
              <a:rPr lang="zh-CN" altLang="en-US" sz="1349" dirty="0">
                <a:solidFill>
                  <a:prstClr val="black"/>
                </a:solidFill>
                <a:latin typeface="Huawei Sans" panose="020C0503030203020204" pitchFamily="34" charset="0"/>
                <a:ea typeface="方正兰亭黑简体" panose="02000000000000000000" pitchFamily="2" charset="-122"/>
              </a:rPr>
              <a:t>条</a:t>
            </a:r>
            <a:r>
              <a:rPr lang="en-US" altLang="zh-CN" sz="1349" dirty="0">
                <a:solidFill>
                  <a:prstClr val="black"/>
                </a:solidFill>
                <a:latin typeface="Huawei Sans" panose="020C0503030203020204" pitchFamily="34" charset="0"/>
                <a:ea typeface="方正兰亭黑简体" panose="02000000000000000000" pitchFamily="2" charset="-122"/>
              </a:rPr>
              <a:t>ARM Neon 128bits </a:t>
            </a:r>
            <a:r>
              <a:rPr lang="zh-CN" altLang="en-US" sz="1349" dirty="0">
                <a:solidFill>
                  <a:prstClr val="black"/>
                </a:solidFill>
                <a:latin typeface="Huawei Sans" panose="020C0503030203020204" pitchFamily="34" charset="0"/>
                <a:ea typeface="方正兰亭黑简体" panose="02000000000000000000" pitchFamily="2" charset="-122"/>
              </a:rPr>
              <a:t>浮点及</a:t>
            </a:r>
            <a:r>
              <a:rPr lang="en-US" altLang="zh-CN" sz="1349" dirty="0">
                <a:solidFill>
                  <a:prstClr val="black"/>
                </a:solidFill>
                <a:latin typeface="Huawei Sans" panose="020C0503030203020204" pitchFamily="34" charset="0"/>
                <a:ea typeface="方正兰亭黑简体" panose="02000000000000000000" pitchFamily="2" charset="-122"/>
              </a:rPr>
              <a:t>SIMD</a:t>
            </a:r>
            <a:r>
              <a:rPr lang="zh-CN" altLang="en-US" sz="1349" dirty="0">
                <a:solidFill>
                  <a:prstClr val="black"/>
                </a:solidFill>
                <a:latin typeface="Huawei Sans" panose="020C0503030203020204" pitchFamily="34" charset="0"/>
                <a:ea typeface="方正兰亭黑简体" panose="02000000000000000000" pitchFamily="2" charset="-122"/>
              </a:rPr>
              <a:t>运算；</a:t>
            </a:r>
            <a:endParaRPr lang="en-US" altLang="zh-CN" sz="1349" dirty="0">
              <a:solidFill>
                <a:prstClr val="black"/>
              </a:solidFill>
              <a:latin typeface="Huawei Sans" panose="020C0503030203020204" pitchFamily="34" charset="0"/>
              <a:ea typeface="方正兰亭黑简体" panose="02000000000000000000" pitchFamily="2" charset="-122"/>
            </a:endParaRPr>
          </a:p>
          <a:p>
            <a:pPr marL="214248" indent="-214248">
              <a:buFont typeface="Arial" panose="020B0604020202020204" pitchFamily="34" charset="0"/>
              <a:buChar char="•"/>
            </a:pPr>
            <a:r>
              <a:rPr lang="zh-CN" altLang="en-US" sz="1349" dirty="0">
                <a:solidFill>
                  <a:prstClr val="black"/>
                </a:solidFill>
                <a:latin typeface="Huawei Sans" panose="020C0503030203020204" pitchFamily="34" charset="0"/>
                <a:ea typeface="方正兰亭黑简体" panose="02000000000000000000" pitchFamily="2" charset="-122"/>
              </a:rPr>
              <a:t>访存单元支持每拍</a:t>
            </a:r>
            <a:r>
              <a:rPr lang="en-US" altLang="zh-CN" sz="1349" dirty="0">
                <a:solidFill>
                  <a:prstClr val="black"/>
                </a:solidFill>
                <a:latin typeface="Huawei Sans" panose="020C0503030203020204" pitchFamily="34" charset="0"/>
                <a:ea typeface="方正兰亭黑简体" panose="02000000000000000000" pitchFamily="2" charset="-122"/>
              </a:rPr>
              <a:t>2</a:t>
            </a:r>
            <a:r>
              <a:rPr lang="zh-CN" altLang="en-US" sz="1349" dirty="0">
                <a:solidFill>
                  <a:prstClr val="black"/>
                </a:solidFill>
                <a:latin typeface="Huawei Sans" panose="020C0503030203020204" pitchFamily="34" charset="0"/>
                <a:ea typeface="方正兰亭黑简体" panose="02000000000000000000" pitchFamily="2" charset="-122"/>
              </a:rPr>
              <a:t>条读或写访存操作，读操作最快</a:t>
            </a:r>
            <a:r>
              <a:rPr lang="en-US" altLang="zh-CN" sz="1349" dirty="0">
                <a:solidFill>
                  <a:prstClr val="black"/>
                </a:solidFill>
                <a:latin typeface="Huawei Sans" panose="020C0503030203020204" pitchFamily="34" charset="0"/>
                <a:ea typeface="方正兰亭黑简体" panose="02000000000000000000" pitchFamily="2" charset="-122"/>
              </a:rPr>
              <a:t>4</a:t>
            </a:r>
            <a:r>
              <a:rPr lang="zh-CN" altLang="en-US" sz="1349" dirty="0">
                <a:solidFill>
                  <a:prstClr val="black"/>
                </a:solidFill>
                <a:latin typeface="Huawei Sans" panose="020C0503030203020204" pitchFamily="34" charset="0"/>
                <a:ea typeface="方正兰亭黑简体" panose="02000000000000000000" pitchFamily="2" charset="-122"/>
              </a:rPr>
              <a:t>拍完成，每拍访存带宽为</a:t>
            </a:r>
            <a:r>
              <a:rPr lang="en-US" altLang="zh-CN" sz="1349" dirty="0">
                <a:solidFill>
                  <a:prstClr val="black"/>
                </a:solidFill>
                <a:latin typeface="Huawei Sans" panose="020C0503030203020204" pitchFamily="34" charset="0"/>
                <a:ea typeface="方正兰亭黑简体" panose="02000000000000000000" pitchFamily="2" charset="-122"/>
              </a:rPr>
              <a:t>2x128bits</a:t>
            </a:r>
            <a:r>
              <a:rPr lang="zh-CN" altLang="en-US" sz="1349" dirty="0">
                <a:solidFill>
                  <a:prstClr val="black"/>
                </a:solidFill>
                <a:latin typeface="Huawei Sans" panose="020C0503030203020204" pitchFamily="34" charset="0"/>
                <a:ea typeface="方正兰亭黑简体" panose="02000000000000000000" pitchFamily="2" charset="-122"/>
              </a:rPr>
              <a:t>读及</a:t>
            </a:r>
            <a:r>
              <a:rPr lang="en-US" altLang="zh-CN" sz="1349" dirty="0">
                <a:solidFill>
                  <a:prstClr val="black"/>
                </a:solidFill>
                <a:latin typeface="Huawei Sans" panose="020C0503030203020204" pitchFamily="34" charset="0"/>
                <a:ea typeface="方正兰亭黑简体" panose="02000000000000000000" pitchFamily="2" charset="-122"/>
              </a:rPr>
              <a:t>1x128bits</a:t>
            </a:r>
            <a:r>
              <a:rPr lang="zh-CN" altLang="en-US" sz="1349" dirty="0">
                <a:solidFill>
                  <a:prstClr val="black"/>
                </a:solidFill>
                <a:latin typeface="Huawei Sans" panose="020C0503030203020204" pitchFamily="34" charset="0"/>
                <a:ea typeface="方正兰亭黑简体" panose="02000000000000000000" pitchFamily="2" charset="-122"/>
              </a:rPr>
              <a:t>写；</a:t>
            </a:r>
            <a:endParaRPr lang="en-US" altLang="zh-CN" sz="1349" dirty="0">
              <a:solidFill>
                <a:prstClr val="black"/>
              </a:solidFill>
              <a:latin typeface="Huawei Sans" panose="020C0503030203020204" pitchFamily="34" charset="0"/>
              <a:ea typeface="方正兰亭黑简体" panose="02000000000000000000"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1808690" y="1565673"/>
            <a:ext cx="5303460" cy="2226034"/>
          </a:xfrm>
          <a:prstGeom prst="rect">
            <a:avLst/>
          </a:prstGeom>
          <a:noFill/>
          <a:ln w="9525">
            <a:noFill/>
            <a:miter lim="800000"/>
            <a:headEnd/>
            <a:tailEnd/>
          </a:ln>
          <a:effectLst/>
        </p:spPr>
      </p:pic>
      <p:sp>
        <p:nvSpPr>
          <p:cNvPr id="3" name="标题 2"/>
          <p:cNvSpPr>
            <a:spLocks noGrp="1"/>
          </p:cNvSpPr>
          <p:nvPr>
            <p:ph type="title"/>
          </p:nvPr>
        </p:nvSpPr>
        <p:spPr/>
        <p:txBody>
          <a:bodyPr>
            <a:normAutofit fontScale="90000"/>
          </a:bodyPr>
          <a:lstStyle/>
          <a:p>
            <a:r>
              <a:rPr lang="zh-CN" altLang="en-US" dirty="0"/>
              <a:t>基于</a:t>
            </a:r>
            <a:r>
              <a:rPr lang="en-US" altLang="zh-CN" dirty="0"/>
              <a:t>ARMv8</a:t>
            </a:r>
            <a:r>
              <a:rPr lang="zh-CN" altLang="en-US" dirty="0"/>
              <a:t>的鲲鹏流水线技术</a:t>
            </a:r>
          </a:p>
        </p:txBody>
      </p:sp>
    </p:spTree>
    <p:extLst>
      <p:ext uri="{BB962C8B-B14F-4D97-AF65-F5344CB8AC3E}">
        <p14:creationId xmlns:p14="http://schemas.microsoft.com/office/powerpoint/2010/main" val="210195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zh-CN"/>
              <a:t>处理器的分类</a:t>
            </a:r>
            <a:r>
              <a:rPr lang="zh-CN" altLang="en-US"/>
              <a:t>：</a:t>
            </a:r>
            <a:endParaRPr lang="en-US" altLang="zh-CN"/>
          </a:p>
          <a:p>
            <a:pPr lvl="1"/>
            <a:r>
              <a:rPr lang="en-US" altLang="zh-CN"/>
              <a:t>ARM</a:t>
            </a:r>
            <a:r>
              <a:rPr lang="zh-CN" altLang="zh-CN"/>
              <a:t>经典处理器（</a:t>
            </a:r>
            <a:r>
              <a:rPr lang="en-US" altLang="zh-CN"/>
              <a:t>Classic Processors</a:t>
            </a:r>
            <a:r>
              <a:rPr lang="zh-CN" altLang="zh-CN"/>
              <a:t>）</a:t>
            </a:r>
            <a:r>
              <a:rPr lang="zh-CN" altLang="en-US"/>
              <a:t>；</a:t>
            </a:r>
            <a:endParaRPr lang="en-US" altLang="zh-CN"/>
          </a:p>
          <a:p>
            <a:pPr lvl="1"/>
            <a:r>
              <a:rPr lang="en-US" altLang="zh-CN"/>
              <a:t>ARM Cortex</a:t>
            </a:r>
            <a:r>
              <a:rPr lang="zh-CN" altLang="zh-CN"/>
              <a:t>应用处理器</a:t>
            </a:r>
            <a:r>
              <a:rPr lang="zh-CN" altLang="en-US"/>
              <a:t>；</a:t>
            </a:r>
            <a:endParaRPr lang="en-US" altLang="zh-CN"/>
          </a:p>
          <a:p>
            <a:pPr lvl="2"/>
            <a:r>
              <a:rPr lang="zh-CN" altLang="en-US"/>
              <a:t>面向复杂操作系统和用户应用的</a:t>
            </a:r>
            <a:r>
              <a:rPr lang="en-US" altLang="zh-CN"/>
              <a:t>Cortex-A</a:t>
            </a:r>
            <a:r>
              <a:rPr lang="zh-CN" altLang="en-US"/>
              <a:t>（</a:t>
            </a:r>
            <a:r>
              <a:rPr lang="en-US" altLang="zh-CN"/>
              <a:t>Applications</a:t>
            </a:r>
            <a:r>
              <a:rPr lang="zh-CN" altLang="en-US"/>
              <a:t>，应用）系列</a:t>
            </a:r>
          </a:p>
          <a:p>
            <a:pPr lvl="2"/>
            <a:r>
              <a:rPr lang="zh-CN" altLang="en-US"/>
              <a:t>针对实时处理和控制应用的</a:t>
            </a:r>
            <a:r>
              <a:rPr lang="en-US" altLang="zh-CN"/>
              <a:t>Cortex-R</a:t>
            </a:r>
            <a:r>
              <a:rPr lang="zh-CN" altLang="en-US"/>
              <a:t>（</a:t>
            </a:r>
            <a:r>
              <a:rPr lang="en-US" altLang="zh-CN"/>
              <a:t>Real-time</a:t>
            </a:r>
            <a:r>
              <a:rPr lang="zh-CN" altLang="en-US"/>
              <a:t>，实时）系列</a:t>
            </a:r>
          </a:p>
          <a:p>
            <a:pPr lvl="2"/>
            <a:r>
              <a:rPr lang="zh-CN" altLang="en-US"/>
              <a:t>针对微控制器与低功耗应用优化的</a:t>
            </a:r>
            <a:r>
              <a:rPr lang="en-US" altLang="zh-CN"/>
              <a:t>Cortex-M</a:t>
            </a:r>
            <a:r>
              <a:rPr lang="zh-CN" altLang="en-US"/>
              <a:t>（</a:t>
            </a:r>
            <a:r>
              <a:rPr lang="en-US" altLang="zh-CN"/>
              <a:t>Microcontroller</a:t>
            </a:r>
            <a:r>
              <a:rPr lang="zh-CN" altLang="en-US"/>
              <a:t>）系列</a:t>
            </a:r>
            <a:endParaRPr lang="en-US" altLang="zh-CN"/>
          </a:p>
          <a:p>
            <a:pPr lvl="1"/>
            <a:r>
              <a:rPr lang="en-US" altLang="zh-CN"/>
              <a:t>ARM Cortex</a:t>
            </a:r>
            <a:r>
              <a:rPr lang="zh-CN" altLang="zh-CN"/>
              <a:t>嵌入式处理器</a:t>
            </a:r>
            <a:r>
              <a:rPr lang="zh-CN" altLang="en-US"/>
              <a:t>；</a:t>
            </a:r>
            <a:endParaRPr lang="en-US" altLang="zh-CN"/>
          </a:p>
          <a:p>
            <a:pPr lvl="1"/>
            <a:r>
              <a:rPr lang="en-US" altLang="zh-CN"/>
              <a:t>ARM</a:t>
            </a:r>
            <a:r>
              <a:rPr lang="zh-CN" altLang="zh-CN"/>
              <a:t>专业处理器</a:t>
            </a:r>
            <a:endParaRPr lang="zh-CN" altLang="en-US" dirty="0"/>
          </a:p>
        </p:txBody>
      </p:sp>
    </p:spTree>
    <p:extLst>
      <p:ext uri="{BB962C8B-B14F-4D97-AF65-F5344CB8AC3E}">
        <p14:creationId xmlns:p14="http://schemas.microsoft.com/office/powerpoint/2010/main" val="3771664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系列</a:t>
            </a:r>
            <a:r>
              <a:rPr lang="en-US" altLang="zh-CN" dirty="0"/>
              <a:t>(series)</a:t>
            </a:r>
            <a:r>
              <a:rPr lang="zh-CN" altLang="en-US" dirty="0"/>
              <a:t>计算机</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a:t>60</a:t>
            </a:r>
            <a:r>
              <a:rPr lang="zh-CN" altLang="en-US" dirty="0"/>
              <a:t>年代出现了系列</a:t>
            </a:r>
            <a:r>
              <a:rPr lang="en-US" altLang="zh-CN" dirty="0"/>
              <a:t>(series)</a:t>
            </a:r>
            <a:r>
              <a:rPr lang="zh-CN" altLang="en-US" dirty="0"/>
              <a:t>计算机</a:t>
            </a:r>
            <a:endParaRPr lang="en-US" altLang="zh-CN" dirty="0"/>
          </a:p>
          <a:p>
            <a:pPr lvl="1"/>
            <a:r>
              <a:rPr lang="zh-CN" altLang="en-US" dirty="0"/>
              <a:t>软件价格不断提高，为了继承已有的软件，减少软件的开发费用，希望各机器上的软件能够兼容</a:t>
            </a:r>
            <a:endParaRPr lang="en-US" altLang="zh-CN" dirty="0"/>
          </a:p>
          <a:p>
            <a:r>
              <a:rPr lang="zh-CN" altLang="en-US" dirty="0"/>
              <a:t>系列计算机：基本指令系统相同，基本体系结构相同的一系列计算机</a:t>
            </a:r>
            <a:endParaRPr lang="en-US" altLang="zh-CN" dirty="0"/>
          </a:p>
          <a:p>
            <a:pPr lvl="1"/>
            <a:r>
              <a:rPr lang="zh-CN" altLang="en-US" dirty="0"/>
              <a:t>如</a:t>
            </a:r>
            <a:r>
              <a:rPr lang="en-US" altLang="zh-CN" dirty="0"/>
              <a:t>IBM 370</a:t>
            </a:r>
            <a:r>
              <a:rPr lang="zh-CN" altLang="en-US" dirty="0"/>
              <a:t>系列，</a:t>
            </a:r>
            <a:r>
              <a:rPr lang="en-US" altLang="zh-CN" dirty="0"/>
              <a:t>VAX-11</a:t>
            </a:r>
            <a:r>
              <a:rPr lang="zh-CN" altLang="en-US" dirty="0"/>
              <a:t>系列，</a:t>
            </a:r>
            <a:r>
              <a:rPr lang="en-US" altLang="zh-CN" dirty="0"/>
              <a:t>IBMPC  (XT/AT/286/386/486/Pentium)</a:t>
            </a:r>
            <a:r>
              <a:rPr lang="zh-CN" altLang="en-US" dirty="0"/>
              <a:t>微机系列</a:t>
            </a:r>
            <a:endParaRPr lang="en-US" altLang="zh-CN" dirty="0"/>
          </a:p>
          <a:p>
            <a:pPr lvl="1"/>
            <a:r>
              <a:rPr lang="zh-CN" altLang="en-US" dirty="0"/>
              <a:t>有多种型号，各型号的基本结构相同，推出的时间不同，所采用的器件也不同，在结构和性能上可以有很大差异</a:t>
            </a:r>
            <a:endParaRPr lang="en-US" altLang="zh-CN" dirty="0"/>
          </a:p>
          <a:p>
            <a:r>
              <a:rPr lang="zh-CN" altLang="en-US" dirty="0"/>
              <a:t>系列机能解决软件兼容问题的必要条件</a:t>
            </a:r>
            <a:endParaRPr lang="en-US" altLang="zh-CN" dirty="0"/>
          </a:p>
          <a:p>
            <a:pPr lvl="1"/>
            <a:r>
              <a:rPr lang="zh-CN" altLang="en-US" dirty="0"/>
              <a:t>该系列的各机种有共同的指令集</a:t>
            </a:r>
            <a:endParaRPr lang="en-US" altLang="zh-CN" dirty="0"/>
          </a:p>
          <a:p>
            <a:pPr lvl="1"/>
            <a:r>
              <a:rPr lang="zh-CN" altLang="en-US" dirty="0"/>
              <a:t>新推出的机种的指令系统一定包含旧机种的所有指令</a:t>
            </a:r>
          </a:p>
        </p:txBody>
      </p:sp>
    </p:spTree>
    <p:extLst>
      <p:ext uri="{BB962C8B-B14F-4D97-AF65-F5344CB8AC3E}">
        <p14:creationId xmlns:p14="http://schemas.microsoft.com/office/powerpoint/2010/main" val="17946594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 </a:t>
            </a:r>
            <a:r>
              <a:rPr lang="zh-CN" altLang="en-US"/>
              <a:t>处理器系列命名规则</a:t>
            </a:r>
            <a:endParaRPr lang="zh-CN" altLang="en-US" dirty="0"/>
          </a:p>
        </p:txBody>
      </p:sp>
      <p:sp>
        <p:nvSpPr>
          <p:cNvPr id="4" name="文本占位符 3"/>
          <p:cNvSpPr>
            <a:spLocks noGrp="1"/>
          </p:cNvSpPr>
          <p:nvPr>
            <p:ph type="body" sz="quarter" idx="10"/>
          </p:nvPr>
        </p:nvSpPr>
        <p:spPr/>
        <p:txBody>
          <a:bodyPr/>
          <a:lstStyle/>
          <a:p>
            <a:r>
              <a:rPr lang="zh-CN" altLang="en-US"/>
              <a:t>命名格式：</a:t>
            </a:r>
            <a:r>
              <a:rPr lang="en-US" altLang="zh-CN"/>
              <a:t>ARM {x} {y} {z} {T} {D} {M} {I} </a:t>
            </a:r>
          </a:p>
          <a:p>
            <a:pPr lvl="1"/>
            <a:r>
              <a:rPr lang="en-US" altLang="zh-CN"/>
              <a:t>x</a:t>
            </a:r>
            <a:r>
              <a:rPr lang="zh-CN" altLang="en-US"/>
              <a:t>：处理器系列，是共享相同硬件特性的一组处理器，如：</a:t>
            </a:r>
            <a:r>
              <a:rPr lang="en-US" altLang="zh-CN"/>
              <a:t>ARM7TDMI</a:t>
            </a:r>
            <a:r>
              <a:rPr lang="zh-CN" altLang="en-US"/>
              <a:t>、</a:t>
            </a:r>
            <a:r>
              <a:rPr lang="en-US" altLang="zh-CN"/>
              <a:t>ARM740T </a:t>
            </a:r>
            <a:r>
              <a:rPr lang="zh-CN" altLang="en-US"/>
              <a:t>都属于 </a:t>
            </a:r>
            <a:r>
              <a:rPr lang="en-US" altLang="zh-CN"/>
              <a:t>ARM7 </a:t>
            </a:r>
            <a:r>
              <a:rPr lang="zh-CN" altLang="en-US"/>
              <a:t>系列</a:t>
            </a:r>
            <a:endParaRPr lang="en-US" altLang="zh-CN"/>
          </a:p>
          <a:p>
            <a:pPr lvl="1"/>
            <a:r>
              <a:rPr lang="en-US" altLang="zh-CN"/>
              <a:t>y</a:t>
            </a:r>
            <a:r>
              <a:rPr lang="zh-CN" altLang="en-US"/>
              <a:t>：存储管理 </a:t>
            </a:r>
            <a:r>
              <a:rPr lang="en-US" altLang="zh-CN"/>
              <a:t>/ </a:t>
            </a:r>
            <a:r>
              <a:rPr lang="zh-CN" altLang="en-US"/>
              <a:t>保护单元</a:t>
            </a:r>
            <a:endParaRPr lang="en-US" altLang="zh-CN"/>
          </a:p>
          <a:p>
            <a:pPr lvl="1"/>
            <a:r>
              <a:rPr lang="en-US" altLang="zh-CN"/>
              <a:t>z</a:t>
            </a:r>
            <a:r>
              <a:rPr lang="zh-CN" altLang="en-US"/>
              <a:t>：</a:t>
            </a:r>
            <a:r>
              <a:rPr lang="en-US" altLang="zh-CN"/>
              <a:t>Cache</a:t>
            </a:r>
          </a:p>
          <a:p>
            <a:pPr lvl="1"/>
            <a:r>
              <a:rPr lang="en-US" altLang="zh-CN"/>
              <a:t>T</a:t>
            </a:r>
            <a:r>
              <a:rPr lang="zh-CN" altLang="en-US"/>
              <a:t>：</a:t>
            </a:r>
            <a:r>
              <a:rPr lang="en-US" altLang="zh-CN"/>
              <a:t>Thumb</a:t>
            </a:r>
            <a:r>
              <a:rPr lang="zh-CN" altLang="en-US"/>
              <a:t>，</a:t>
            </a:r>
            <a:r>
              <a:rPr lang="en-US" altLang="zh-CN"/>
              <a:t>Thumb16 </a:t>
            </a:r>
            <a:r>
              <a:rPr lang="zh-CN" altLang="en-US"/>
              <a:t>位译码器</a:t>
            </a:r>
            <a:endParaRPr lang="en-US" altLang="zh-CN"/>
          </a:p>
          <a:p>
            <a:pPr lvl="1"/>
            <a:r>
              <a:rPr lang="en-US" altLang="zh-CN"/>
              <a:t>D</a:t>
            </a:r>
            <a:r>
              <a:rPr lang="zh-CN" altLang="en-US"/>
              <a:t>：</a:t>
            </a:r>
            <a:r>
              <a:rPr lang="en-US" altLang="zh-CN"/>
              <a:t>Debug</a:t>
            </a:r>
            <a:r>
              <a:rPr lang="zh-CN" altLang="en-US"/>
              <a:t>，</a:t>
            </a:r>
            <a:r>
              <a:rPr lang="en-US" altLang="zh-CN"/>
              <a:t>JTAG </a:t>
            </a:r>
            <a:r>
              <a:rPr lang="zh-CN" altLang="en-US"/>
              <a:t>调试器</a:t>
            </a:r>
            <a:endParaRPr lang="en-US" altLang="zh-CN"/>
          </a:p>
          <a:p>
            <a:pPr lvl="1"/>
            <a:r>
              <a:rPr lang="en-US" altLang="zh-CN"/>
              <a:t>M</a:t>
            </a:r>
            <a:r>
              <a:rPr lang="zh-CN" altLang="en-US"/>
              <a:t>：</a:t>
            </a:r>
            <a:r>
              <a:rPr lang="en-US" altLang="zh-CN"/>
              <a:t>Multipler</a:t>
            </a:r>
            <a:r>
              <a:rPr lang="zh-CN" altLang="en-US"/>
              <a:t>，快速乘法器</a:t>
            </a:r>
            <a:endParaRPr lang="en-US" altLang="zh-CN"/>
          </a:p>
          <a:p>
            <a:pPr lvl="1"/>
            <a:r>
              <a:rPr lang="en-US" altLang="zh-CN"/>
              <a:t>I</a:t>
            </a:r>
            <a:r>
              <a:rPr lang="zh-CN" altLang="en-US"/>
              <a:t>：</a:t>
            </a:r>
            <a:r>
              <a:rPr lang="en-US" altLang="zh-CN"/>
              <a:t>Embedded ICE Logic</a:t>
            </a:r>
            <a:r>
              <a:rPr lang="zh-CN" altLang="en-US"/>
              <a:t>，嵌入式跟踪宏单元</a:t>
            </a:r>
            <a:endParaRPr lang="en-US" altLang="zh-CN" dirty="0"/>
          </a:p>
        </p:txBody>
      </p:sp>
    </p:spTree>
    <p:extLst>
      <p:ext uri="{BB962C8B-B14F-4D97-AF65-F5344CB8AC3E}">
        <p14:creationId xmlns:p14="http://schemas.microsoft.com/office/powerpoint/2010/main" val="2686774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r>
              <a:rPr lang="en-US" altLang="zh-CN" dirty="0"/>
              <a:t>ARM</a:t>
            </a:r>
            <a:r>
              <a:rPr lang="zh-CN" altLang="en-US" dirty="0"/>
              <a:t>架构发展史 </a:t>
            </a:r>
            <a:r>
              <a:rPr lang="en-US" altLang="zh-CN" dirty="0"/>
              <a:t>(1)</a:t>
            </a:r>
            <a:endParaRPr lang="zh-CN" altLang="en-US" dirty="0"/>
          </a:p>
        </p:txBody>
      </p:sp>
      <p:grpSp>
        <p:nvGrpSpPr>
          <p:cNvPr id="7" name="组合 6"/>
          <p:cNvGrpSpPr/>
          <p:nvPr/>
        </p:nvGrpSpPr>
        <p:grpSpPr>
          <a:xfrm>
            <a:off x="800143" y="1646635"/>
            <a:ext cx="5601476" cy="3865690"/>
            <a:chOff x="442912" y="1233488"/>
            <a:chExt cx="7468635" cy="515425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1233488"/>
              <a:ext cx="7468635" cy="5154253"/>
            </a:xfrm>
            <a:prstGeom prst="rect">
              <a:avLst/>
            </a:prstGeom>
          </p:spPr>
        </p:pic>
        <p:sp>
          <p:nvSpPr>
            <p:cNvPr id="6" name="矩形 5"/>
            <p:cNvSpPr/>
            <p:nvPr/>
          </p:nvSpPr>
          <p:spPr>
            <a:xfrm>
              <a:off x="6179299" y="5810132"/>
              <a:ext cx="1681133" cy="51115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41777921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r>
              <a:rPr lang="en-US" altLang="zh-CN" dirty="0"/>
              <a:t>ARM</a:t>
            </a:r>
            <a:r>
              <a:rPr lang="zh-CN" altLang="en-US" dirty="0"/>
              <a:t>架构发展史 </a:t>
            </a:r>
            <a:r>
              <a:rPr lang="en-US" altLang="zh-CN" dirty="0"/>
              <a:t>(2)</a:t>
            </a:r>
            <a:endParaRPr lang="zh-CN" altLang="en-US" dirty="0"/>
          </a:p>
        </p:txBody>
      </p:sp>
      <p:grpSp>
        <p:nvGrpSpPr>
          <p:cNvPr id="3" name="组合 2"/>
          <p:cNvGrpSpPr/>
          <p:nvPr/>
        </p:nvGrpSpPr>
        <p:grpSpPr>
          <a:xfrm>
            <a:off x="1067521" y="1763322"/>
            <a:ext cx="6468211" cy="3656516"/>
            <a:chOff x="1385710" y="1369460"/>
            <a:chExt cx="8956665" cy="525789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10" y="1369460"/>
              <a:ext cx="8956665" cy="5257893"/>
            </a:xfrm>
            <a:prstGeom prst="rect">
              <a:avLst/>
            </a:prstGeom>
          </p:spPr>
        </p:pic>
        <p:sp>
          <p:nvSpPr>
            <p:cNvPr id="2" name="矩形 1"/>
            <p:cNvSpPr/>
            <p:nvPr/>
          </p:nvSpPr>
          <p:spPr>
            <a:xfrm>
              <a:off x="1828800" y="6196338"/>
              <a:ext cx="1499389" cy="283975"/>
            </a:xfrm>
            <a:prstGeom prst="rect">
              <a:avLst/>
            </a:prstGeom>
            <a:solidFill>
              <a:srgbClr val="E4E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07391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ARM</a:t>
            </a:r>
            <a:r>
              <a:rPr lang="zh-CN" altLang="en-US"/>
              <a:t>架构发展史 </a:t>
            </a:r>
            <a:r>
              <a:rPr lang="en-US" altLang="zh-CN"/>
              <a:t>(3)</a:t>
            </a:r>
            <a:endParaRPr lang="zh-CN" altLang="en-US" dirty="0"/>
          </a:p>
        </p:txBody>
      </p:sp>
      <p:sp>
        <p:nvSpPr>
          <p:cNvPr id="3" name="文本占位符 2"/>
          <p:cNvSpPr>
            <a:spLocks noGrp="1"/>
          </p:cNvSpPr>
          <p:nvPr>
            <p:ph type="body" sz="quarter" idx="10"/>
          </p:nvPr>
        </p:nvSpPr>
        <p:spPr/>
        <p:txBody>
          <a:bodyPr/>
          <a:lstStyle/>
          <a:p>
            <a:r>
              <a:rPr lang="zh-CN" altLang="en-US"/>
              <a:t>从</a:t>
            </a:r>
            <a:r>
              <a:rPr lang="en-US" altLang="zh-CN"/>
              <a:t>ARM v7</a:t>
            </a:r>
            <a:r>
              <a:rPr lang="zh-CN" altLang="en-US"/>
              <a:t>开始，</a:t>
            </a:r>
            <a:r>
              <a:rPr lang="en-US" altLang="zh-CN"/>
              <a:t>CPU</a:t>
            </a:r>
            <a:r>
              <a:rPr lang="zh-CN" altLang="en-US"/>
              <a:t>命名为</a:t>
            </a:r>
            <a:r>
              <a:rPr lang="en-US" altLang="zh-CN"/>
              <a:t>Cortex</a:t>
            </a:r>
            <a:r>
              <a:rPr lang="zh-CN" altLang="en-US"/>
              <a:t>，并划分为</a:t>
            </a:r>
            <a:r>
              <a:rPr lang="en-US" altLang="zh-CN"/>
              <a:t>A</a:t>
            </a:r>
            <a:r>
              <a:rPr lang="zh-CN" altLang="en-US"/>
              <a:t>、</a:t>
            </a:r>
            <a:r>
              <a:rPr lang="en-US" altLang="zh-CN"/>
              <a:t>R</a:t>
            </a:r>
            <a:r>
              <a:rPr lang="zh-CN" altLang="en-US"/>
              <a:t>、</a:t>
            </a:r>
            <a:r>
              <a:rPr lang="en-US" altLang="zh-CN"/>
              <a:t>M</a:t>
            </a:r>
            <a:r>
              <a:rPr lang="zh-CN" altLang="en-US"/>
              <a:t>三大系列，分别为不同的市场提供服务；</a:t>
            </a:r>
            <a:endParaRPr lang="en-US" altLang="zh-CN"/>
          </a:p>
          <a:p>
            <a:pPr lvl="1"/>
            <a:r>
              <a:rPr lang="en-US" altLang="zh-CN"/>
              <a:t>A (Application)</a:t>
            </a:r>
            <a:r>
              <a:rPr lang="zh-CN" altLang="en-US"/>
              <a:t>系列：应用型处理器，面向具有复杂软件操作系统的面向用户的应用，为手机、平板、</a:t>
            </a:r>
            <a:r>
              <a:rPr lang="en-US" altLang="zh-CN"/>
              <a:t>AP</a:t>
            </a:r>
            <a:r>
              <a:rPr lang="zh-CN" altLang="en-US"/>
              <a:t>等终端设备提供全方位的解决方案；</a:t>
            </a:r>
            <a:endParaRPr lang="en-US" altLang="zh-CN"/>
          </a:p>
          <a:p>
            <a:pPr lvl="1"/>
            <a:r>
              <a:rPr lang="en-US" altLang="zh-CN"/>
              <a:t>R (Real-Time)</a:t>
            </a:r>
            <a:r>
              <a:rPr lang="zh-CN" altLang="en-US"/>
              <a:t>系列：实时高性能处理器，为要求可靠性、高可用性、容错功能、可维护性和实时响应的嵌入式系统提供高性能计算解决方案；</a:t>
            </a:r>
            <a:endParaRPr lang="en-US" altLang="zh-CN"/>
          </a:p>
          <a:p>
            <a:pPr lvl="1"/>
            <a:r>
              <a:rPr lang="en-US" altLang="zh-CN"/>
              <a:t>M (Microcontroller)</a:t>
            </a:r>
            <a:r>
              <a:rPr lang="zh-CN" altLang="en-US"/>
              <a:t>系列：高能效、易于使用的处理器，主要用于通用低端，工业，消费电子领域微控制器。</a:t>
            </a:r>
            <a:endParaRPr lang="zh-CN" altLang="en-US" dirty="0"/>
          </a:p>
        </p:txBody>
      </p:sp>
    </p:spTree>
    <p:extLst>
      <p:ext uri="{BB962C8B-B14F-4D97-AF65-F5344CB8AC3E}">
        <p14:creationId xmlns:p14="http://schemas.microsoft.com/office/powerpoint/2010/main" val="1383410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ARM</a:t>
            </a:r>
            <a:r>
              <a:rPr lang="zh-CN" altLang="en-US" dirty="0"/>
              <a:t>架构发展史 </a:t>
            </a:r>
            <a:r>
              <a:rPr lang="en-US" altLang="zh-CN" dirty="0"/>
              <a:t>(4)</a:t>
            </a:r>
            <a:endParaRPr lang="zh-CN" altLang="en-US" dirty="0"/>
          </a:p>
        </p:txBody>
      </p:sp>
      <p:pic>
        <p:nvPicPr>
          <p:cNvPr id="4" name="图片 3"/>
          <p:cNvPicPr>
            <a:picLocks noChangeAspect="1"/>
          </p:cNvPicPr>
          <p:nvPr/>
        </p:nvPicPr>
        <p:blipFill>
          <a:blip r:embed="rId2"/>
          <a:stretch>
            <a:fillRect/>
          </a:stretch>
        </p:blipFill>
        <p:spPr>
          <a:xfrm>
            <a:off x="4594444" y="2196279"/>
            <a:ext cx="4061586" cy="2578099"/>
          </a:xfrm>
          <a:prstGeom prst="rect">
            <a:avLst/>
          </a:prstGeom>
        </p:spPr>
      </p:pic>
      <p:pic>
        <p:nvPicPr>
          <p:cNvPr id="5" name="图片 4"/>
          <p:cNvPicPr>
            <a:picLocks noChangeAspect="1"/>
          </p:cNvPicPr>
          <p:nvPr/>
        </p:nvPicPr>
        <p:blipFill rotWithShape="1">
          <a:blip r:embed="rId3"/>
          <a:srcRect l="14763" t="3557" r="16054" b="12477"/>
          <a:stretch/>
        </p:blipFill>
        <p:spPr>
          <a:xfrm>
            <a:off x="548879" y="2164304"/>
            <a:ext cx="3933824" cy="2762419"/>
          </a:xfrm>
          <a:prstGeom prst="rect">
            <a:avLst/>
          </a:prstGeom>
        </p:spPr>
      </p:pic>
    </p:spTree>
    <p:extLst>
      <p:ext uri="{BB962C8B-B14F-4D97-AF65-F5344CB8AC3E}">
        <p14:creationId xmlns:p14="http://schemas.microsoft.com/office/powerpoint/2010/main" val="33635166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a:t>ARM</a:t>
            </a:r>
            <a:r>
              <a:rPr lang="zh-CN" altLang="en-US"/>
              <a:t>服务器处理器的优势</a:t>
            </a:r>
            <a:endParaRPr lang="zh-CN" altLang="en-US" dirty="0"/>
          </a:p>
        </p:txBody>
      </p:sp>
      <p:sp>
        <p:nvSpPr>
          <p:cNvPr id="4" name="文本占位符 3"/>
          <p:cNvSpPr>
            <a:spLocks noGrp="1"/>
          </p:cNvSpPr>
          <p:nvPr>
            <p:ph type="body" sz="quarter" idx="10"/>
          </p:nvPr>
        </p:nvSpPr>
        <p:spPr/>
        <p:txBody>
          <a:bodyPr/>
          <a:lstStyle/>
          <a:p>
            <a:r>
              <a:rPr lang="zh-CN" altLang="en-US"/>
              <a:t>低功耗一直以来都是</a:t>
            </a:r>
            <a:r>
              <a:rPr lang="en-US" altLang="zh-CN"/>
              <a:t>ARM</a:t>
            </a:r>
            <a:r>
              <a:rPr lang="zh-CN" altLang="en-US"/>
              <a:t>架构芯片最大的优势；</a:t>
            </a:r>
            <a:endParaRPr lang="en-US" altLang="zh-CN"/>
          </a:p>
          <a:p>
            <a:r>
              <a:rPr lang="en-US" altLang="zh-CN"/>
              <a:t>ARM</a:t>
            </a:r>
            <a:r>
              <a:rPr lang="zh-CN" altLang="en-US"/>
              <a:t>架构的芯片在成本、集成度方面也有较大的优势；</a:t>
            </a:r>
            <a:endParaRPr lang="en-US" altLang="zh-CN"/>
          </a:p>
          <a:p>
            <a:r>
              <a:rPr lang="zh-CN" altLang="en-US"/>
              <a:t>端、边、云全场景同构互联与协同；</a:t>
            </a:r>
            <a:endParaRPr lang="en-US" altLang="zh-CN"/>
          </a:p>
          <a:p>
            <a:r>
              <a:rPr lang="zh-CN" altLang="en-US"/>
              <a:t>更高的并发处理效率；</a:t>
            </a:r>
            <a:endParaRPr lang="en-US" altLang="zh-CN"/>
          </a:p>
          <a:p>
            <a:r>
              <a:rPr lang="zh-CN" altLang="en-US"/>
              <a:t>多元化的市场供应</a:t>
            </a:r>
            <a:endParaRPr lang="en-US" altLang="zh-CN"/>
          </a:p>
          <a:p>
            <a:endParaRPr lang="zh-CN" altLang="en-US" dirty="0"/>
          </a:p>
        </p:txBody>
      </p:sp>
    </p:spTree>
    <p:extLst>
      <p:ext uri="{BB962C8B-B14F-4D97-AF65-F5344CB8AC3E}">
        <p14:creationId xmlns:p14="http://schemas.microsoft.com/office/powerpoint/2010/main" val="12343742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a:t>鲲鹏</a:t>
            </a:r>
            <a:r>
              <a:rPr lang="en-US" altLang="zh-CN"/>
              <a:t>920</a:t>
            </a:r>
            <a:r>
              <a:rPr lang="zh-CN" altLang="zh-CN"/>
              <a:t>系列芯片概览</a:t>
            </a:r>
            <a:endParaRPr lang="zh-CN" altLang="en-US" dirty="0"/>
          </a:p>
        </p:txBody>
      </p:sp>
      <p:sp>
        <p:nvSpPr>
          <p:cNvPr id="4" name="内容占位符 1"/>
          <p:cNvSpPr txBox="1">
            <a:spLocks/>
          </p:cNvSpPr>
          <p:nvPr/>
        </p:nvSpPr>
        <p:spPr>
          <a:xfrm>
            <a:off x="612450" y="1656005"/>
            <a:ext cx="7919100" cy="3887884"/>
          </a:xfrm>
          <a:prstGeom prst="rect">
            <a:avLst/>
          </a:prstGeom>
        </p:spPr>
        <p:txBody>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Tx/>
            </a:pPr>
            <a:r>
              <a:rPr lang="zh-CN" altLang="zh-CN" sz="1650" dirty="0">
                <a:solidFill>
                  <a:srgbClr val="000000"/>
                </a:solidFill>
                <a:latin typeface="Huawei Sans" panose="020C0503030203020204" pitchFamily="34" charset="0"/>
                <a:ea typeface="方正兰亭黑简体" panose="02000000000000000000" pitchFamily="2" charset="-122"/>
              </a:rPr>
              <a:t>鲲鹏</a:t>
            </a:r>
            <a:r>
              <a:rPr lang="en-US" altLang="zh-CN" sz="1650" dirty="0">
                <a:solidFill>
                  <a:srgbClr val="000000"/>
                </a:solidFill>
                <a:latin typeface="Huawei Sans" panose="020C0503030203020204" pitchFamily="34" charset="0"/>
                <a:ea typeface="方正兰亭黑简体" panose="02000000000000000000" pitchFamily="2" charset="-122"/>
              </a:rPr>
              <a:t>920</a:t>
            </a:r>
            <a:r>
              <a:rPr lang="zh-CN" altLang="zh-CN" sz="1650" dirty="0">
                <a:solidFill>
                  <a:srgbClr val="000000"/>
                </a:solidFill>
                <a:latin typeface="Huawei Sans" panose="020C0503030203020204" pitchFamily="34" charset="0"/>
                <a:ea typeface="方正兰亭黑简体" panose="02000000000000000000" pitchFamily="2" charset="-122"/>
              </a:rPr>
              <a:t>提供强大的计算能力，基于</a:t>
            </a:r>
            <a:r>
              <a:rPr lang="zh-CN" altLang="en-US" sz="1650" dirty="0">
                <a:solidFill>
                  <a:srgbClr val="000000"/>
                </a:solidFill>
                <a:latin typeface="Huawei Sans" panose="020C0503030203020204" pitchFamily="34" charset="0"/>
                <a:ea typeface="方正兰亭黑简体" panose="02000000000000000000" pitchFamily="2" charset="-122"/>
              </a:rPr>
              <a:t>华为</a:t>
            </a:r>
            <a:r>
              <a:rPr lang="zh-CN" altLang="zh-CN" sz="1650" dirty="0">
                <a:solidFill>
                  <a:srgbClr val="000000"/>
                </a:solidFill>
                <a:latin typeface="Huawei Sans" panose="020C0503030203020204" pitchFamily="34" charset="0"/>
                <a:ea typeface="方正兰亭黑简体" panose="02000000000000000000" pitchFamily="2" charset="-122"/>
              </a:rPr>
              <a:t>自研的具有完全知识产权的</a:t>
            </a:r>
            <a:r>
              <a:rPr lang="en-US" altLang="zh-CN" sz="1650" dirty="0">
                <a:solidFill>
                  <a:srgbClr val="000000"/>
                </a:solidFill>
                <a:latin typeface="Huawei Sans" panose="020C0503030203020204" pitchFamily="34" charset="0"/>
                <a:ea typeface="方正兰亭黑简体" panose="02000000000000000000" pitchFamily="2" charset="-122"/>
              </a:rPr>
              <a:t>ARM V8</a:t>
            </a:r>
            <a:r>
              <a:rPr lang="zh-CN" altLang="zh-CN" sz="1650" dirty="0">
                <a:solidFill>
                  <a:srgbClr val="000000"/>
                </a:solidFill>
                <a:latin typeface="Huawei Sans" panose="020C0503030203020204" pitchFamily="34" charset="0"/>
                <a:ea typeface="方正兰亭黑简体" panose="02000000000000000000" pitchFamily="2" charset="-122"/>
              </a:rPr>
              <a:t>架构，最多支持</a:t>
            </a:r>
            <a:r>
              <a:rPr lang="en-US" altLang="zh-CN" sz="1650" dirty="0">
                <a:solidFill>
                  <a:srgbClr val="000000"/>
                </a:solidFill>
                <a:latin typeface="Huawei Sans" panose="020C0503030203020204" pitchFamily="34" charset="0"/>
                <a:ea typeface="方正兰亭黑简体" panose="02000000000000000000" pitchFamily="2" charset="-122"/>
              </a:rPr>
              <a:t>64 Core</a:t>
            </a:r>
            <a:r>
              <a:rPr lang="zh-CN" altLang="en-US" sz="1650" dirty="0">
                <a:solidFill>
                  <a:srgbClr val="000000"/>
                </a:solidFill>
                <a:latin typeface="Huawei Sans" panose="020C0503030203020204" pitchFamily="34" charset="0"/>
                <a:ea typeface="方正兰亭黑简体" panose="02000000000000000000" pitchFamily="2" charset="-122"/>
              </a:rPr>
              <a:t>。</a:t>
            </a:r>
            <a:endParaRPr lang="en-US" altLang="zh-CN" sz="1650" dirty="0">
              <a:solidFill>
                <a:srgbClr val="000000"/>
              </a:solidFill>
              <a:latin typeface="Huawei Sans" panose="020C0503030203020204" pitchFamily="34" charset="0"/>
              <a:ea typeface="方正兰亭黑简体" panose="02000000000000000000" pitchFamily="2" charset="-122"/>
            </a:endParaRPr>
          </a:p>
          <a:p>
            <a:pPr>
              <a:buClrTx/>
            </a:pPr>
            <a:r>
              <a:rPr lang="zh-CN" altLang="zh-CN" sz="1650" dirty="0">
                <a:solidFill>
                  <a:srgbClr val="000000"/>
                </a:solidFill>
                <a:latin typeface="Huawei Sans" panose="020C0503030203020204" pitchFamily="34" charset="0"/>
                <a:ea typeface="方正兰亭黑简体" panose="02000000000000000000" pitchFamily="2" charset="-122"/>
              </a:rPr>
              <a:t>通过片间</a:t>
            </a:r>
            <a:r>
              <a:rPr lang="en-US" altLang="zh-CN" sz="1650" dirty="0">
                <a:solidFill>
                  <a:srgbClr val="000000"/>
                </a:solidFill>
                <a:latin typeface="Huawei Sans" panose="020C0503030203020204" pitchFamily="34" charset="0"/>
                <a:ea typeface="方正兰亭黑简体" panose="02000000000000000000" pitchFamily="2" charset="-122"/>
              </a:rPr>
              <a:t>Cache</a:t>
            </a:r>
            <a:r>
              <a:rPr lang="zh-CN" altLang="zh-CN" sz="1650" dirty="0">
                <a:solidFill>
                  <a:srgbClr val="000000"/>
                </a:solidFill>
                <a:latin typeface="Huawei Sans" panose="020C0503030203020204" pitchFamily="34" charset="0"/>
                <a:ea typeface="方正兰亭黑简体" panose="02000000000000000000" pitchFamily="2" charset="-122"/>
              </a:rPr>
              <a:t>一致性接口</a:t>
            </a:r>
            <a:r>
              <a:rPr lang="en-US" altLang="zh-CN" sz="1650" dirty="0">
                <a:solidFill>
                  <a:srgbClr val="000000"/>
                </a:solidFill>
                <a:latin typeface="Huawei Sans" panose="020C0503030203020204" pitchFamily="34" charset="0"/>
                <a:ea typeface="方正兰亭黑简体" panose="02000000000000000000" pitchFamily="2" charset="-122"/>
              </a:rPr>
              <a:t>Hydra</a:t>
            </a:r>
            <a:r>
              <a:rPr lang="zh-CN" altLang="en-US" sz="1650" dirty="0">
                <a:solidFill>
                  <a:srgbClr val="000000"/>
                </a:solidFill>
                <a:latin typeface="Huawei Sans" panose="020C0503030203020204" pitchFamily="34" charset="0"/>
                <a:ea typeface="方正兰亭黑简体" panose="02000000000000000000" pitchFamily="2" charset="-122"/>
              </a:rPr>
              <a:t>可</a:t>
            </a:r>
            <a:r>
              <a:rPr lang="zh-CN" altLang="zh-CN" sz="1650" dirty="0">
                <a:solidFill>
                  <a:srgbClr val="000000"/>
                </a:solidFill>
                <a:latin typeface="Huawei Sans" panose="020C0503030203020204" pitchFamily="34" charset="0"/>
                <a:ea typeface="方正兰亭黑简体" panose="02000000000000000000" pitchFamily="2" charset="-122"/>
              </a:rPr>
              <a:t>扩展系统核数</a:t>
            </a:r>
            <a:r>
              <a:rPr lang="zh-CN" altLang="en-US" sz="1650" dirty="0">
                <a:solidFill>
                  <a:srgbClr val="000000"/>
                </a:solidFill>
                <a:latin typeface="Huawei Sans" panose="020C0503030203020204" pitchFamily="34" charset="0"/>
                <a:ea typeface="方正兰亭黑简体" panose="02000000000000000000" pitchFamily="2" charset="-122"/>
              </a:rPr>
              <a:t>，</a:t>
            </a:r>
            <a:r>
              <a:rPr lang="zh-CN" altLang="zh-CN" sz="1650" dirty="0">
                <a:solidFill>
                  <a:srgbClr val="000000"/>
                </a:solidFill>
                <a:latin typeface="Huawei Sans" panose="020C0503030203020204" pitchFamily="34" charset="0"/>
                <a:ea typeface="方正兰亭黑简体" panose="02000000000000000000" pitchFamily="2" charset="-122"/>
              </a:rPr>
              <a:t>最多支持到</a:t>
            </a:r>
            <a:r>
              <a:rPr lang="en-US" altLang="zh-CN" sz="1650" dirty="0">
                <a:solidFill>
                  <a:srgbClr val="000000"/>
                </a:solidFill>
                <a:latin typeface="Huawei Sans" panose="020C0503030203020204" pitchFamily="34" charset="0"/>
                <a:ea typeface="方正兰亭黑简体" panose="02000000000000000000" pitchFamily="2" charset="-122"/>
              </a:rPr>
              <a:t>256 Core</a:t>
            </a:r>
            <a:r>
              <a:rPr lang="zh-CN" altLang="zh-CN" sz="1650" dirty="0">
                <a:solidFill>
                  <a:srgbClr val="000000"/>
                </a:solidFill>
                <a:latin typeface="Huawei Sans" panose="020C0503030203020204" pitchFamily="34" charset="0"/>
                <a:ea typeface="方正兰亭黑简体" panose="02000000000000000000" pitchFamily="2" charset="-122"/>
              </a:rPr>
              <a:t>，形成性能超强的板级计算节点。</a:t>
            </a:r>
            <a:endParaRPr lang="en-US" altLang="zh-CN" sz="1650" dirty="0">
              <a:solidFill>
                <a:srgbClr val="000000"/>
              </a:solidFill>
              <a:latin typeface="Huawei Sans" panose="020C0503030203020204" pitchFamily="34" charset="0"/>
              <a:ea typeface="方正兰亭黑简体" panose="02000000000000000000" pitchFamily="2" charset="-122"/>
            </a:endParaRPr>
          </a:p>
          <a:p>
            <a:pPr>
              <a:buClrTx/>
            </a:pPr>
            <a:r>
              <a:rPr lang="zh-CN" altLang="zh-CN" sz="1650" dirty="0">
                <a:solidFill>
                  <a:srgbClr val="000000"/>
                </a:solidFill>
                <a:latin typeface="Huawei Sans" panose="020C0503030203020204" pitchFamily="34" charset="0"/>
                <a:ea typeface="方正兰亭黑简体" panose="02000000000000000000" pitchFamily="2" charset="-122"/>
              </a:rPr>
              <a:t>支持</a:t>
            </a:r>
            <a:r>
              <a:rPr lang="en-US" altLang="zh-CN" sz="1650" dirty="0">
                <a:solidFill>
                  <a:srgbClr val="000000"/>
                </a:solidFill>
                <a:latin typeface="Huawei Sans" panose="020C0503030203020204" pitchFamily="34" charset="0"/>
                <a:ea typeface="方正兰亭黑简体" panose="02000000000000000000" pitchFamily="2" charset="-122"/>
              </a:rPr>
              <a:t>CPU Core</a:t>
            </a:r>
            <a:r>
              <a:rPr lang="zh-CN" altLang="zh-CN" sz="1650" dirty="0">
                <a:solidFill>
                  <a:srgbClr val="000000"/>
                </a:solidFill>
                <a:latin typeface="Huawei Sans" panose="020C0503030203020204" pitchFamily="34" charset="0"/>
                <a:ea typeface="方正兰亭黑简体" panose="02000000000000000000" pitchFamily="2" charset="-122"/>
              </a:rPr>
              <a:t>虚拟化、内存虚拟化、中断虚拟化、</a:t>
            </a:r>
            <a:r>
              <a:rPr lang="en-US" altLang="zh-CN" sz="1650" dirty="0">
                <a:solidFill>
                  <a:srgbClr val="000000"/>
                </a:solidFill>
                <a:latin typeface="Huawei Sans" panose="020C0503030203020204" pitchFamily="34" charset="0"/>
                <a:ea typeface="方正兰亭黑简体" panose="02000000000000000000" pitchFamily="2" charset="-122"/>
              </a:rPr>
              <a:t>IO</a:t>
            </a:r>
            <a:r>
              <a:rPr lang="zh-CN" altLang="zh-CN" sz="1650" dirty="0">
                <a:solidFill>
                  <a:srgbClr val="000000"/>
                </a:solidFill>
                <a:latin typeface="Huawei Sans" panose="020C0503030203020204" pitchFamily="34" charset="0"/>
                <a:ea typeface="方正兰亭黑简体" panose="02000000000000000000" pitchFamily="2" charset="-122"/>
              </a:rPr>
              <a:t>虚拟化等多项虚拟化</a:t>
            </a:r>
            <a:r>
              <a:rPr lang="zh-CN" altLang="en-US" sz="1650" dirty="0">
                <a:solidFill>
                  <a:srgbClr val="000000"/>
                </a:solidFill>
                <a:latin typeface="Huawei Sans" panose="020C0503030203020204" pitchFamily="34" charset="0"/>
                <a:ea typeface="方正兰亭黑简体" panose="02000000000000000000" pitchFamily="2" charset="-122"/>
              </a:rPr>
              <a:t>等</a:t>
            </a:r>
            <a:r>
              <a:rPr lang="zh-CN" altLang="zh-CN" sz="1650" dirty="0">
                <a:solidFill>
                  <a:srgbClr val="000000"/>
                </a:solidFill>
                <a:latin typeface="Huawei Sans" panose="020C0503030203020204" pitchFamily="34" charset="0"/>
                <a:ea typeface="方正兰亭黑简体" panose="02000000000000000000" pitchFamily="2" charset="-122"/>
              </a:rPr>
              <a:t>技术，使得系统的资源共享更加灵活、系统的迁移过程变得相对简单。</a:t>
            </a:r>
            <a:endParaRPr lang="en-US" altLang="zh-CN" sz="1650" dirty="0">
              <a:solidFill>
                <a:srgbClr val="000000"/>
              </a:solidFill>
              <a:latin typeface="Huawei Sans" panose="020C0503030203020204" pitchFamily="34" charset="0"/>
              <a:ea typeface="方正兰亭黑简体" panose="02000000000000000000" pitchFamily="2" charset="-122"/>
            </a:endParaRPr>
          </a:p>
          <a:p>
            <a:pPr>
              <a:buClrTx/>
            </a:pPr>
            <a:r>
              <a:rPr lang="zh-CN" altLang="zh-CN" sz="1650" dirty="0">
                <a:solidFill>
                  <a:srgbClr val="000000"/>
                </a:solidFill>
                <a:latin typeface="Huawei Sans" panose="020C0503030203020204" pitchFamily="34" charset="0"/>
                <a:ea typeface="方正兰亭黑简体" panose="02000000000000000000" pitchFamily="2" charset="-122"/>
              </a:rPr>
              <a:t>鲲鹏</a:t>
            </a:r>
            <a:r>
              <a:rPr lang="en-US" altLang="zh-CN" sz="1650" dirty="0">
                <a:solidFill>
                  <a:srgbClr val="000000"/>
                </a:solidFill>
                <a:latin typeface="Huawei Sans" panose="020C0503030203020204" pitchFamily="34" charset="0"/>
                <a:ea typeface="方正兰亭黑简体" panose="02000000000000000000" pitchFamily="2" charset="-122"/>
              </a:rPr>
              <a:t>920</a:t>
            </a:r>
            <a:r>
              <a:rPr lang="zh-CN" altLang="zh-CN" sz="1650" dirty="0">
                <a:solidFill>
                  <a:srgbClr val="000000"/>
                </a:solidFill>
                <a:latin typeface="Huawei Sans" panose="020C0503030203020204" pitchFamily="34" charset="0"/>
                <a:ea typeface="方正兰亭黑简体" panose="02000000000000000000" pitchFamily="2" charset="-122"/>
              </a:rPr>
              <a:t>具有丰富且强大的</a:t>
            </a:r>
            <a:r>
              <a:rPr lang="en-US" altLang="zh-CN" sz="1650" dirty="0">
                <a:solidFill>
                  <a:srgbClr val="000000"/>
                </a:solidFill>
                <a:latin typeface="Huawei Sans" panose="020C0503030203020204" pitchFamily="34" charset="0"/>
                <a:ea typeface="方正兰亭黑简体" panose="02000000000000000000" pitchFamily="2" charset="-122"/>
              </a:rPr>
              <a:t>I/O</a:t>
            </a:r>
            <a:r>
              <a:rPr lang="zh-CN" altLang="zh-CN" sz="1650" dirty="0">
                <a:solidFill>
                  <a:srgbClr val="000000"/>
                </a:solidFill>
                <a:latin typeface="Huawei Sans" panose="020C0503030203020204" pitchFamily="34" charset="0"/>
                <a:ea typeface="方正兰亭黑简体" panose="02000000000000000000" pitchFamily="2" charset="-122"/>
              </a:rPr>
              <a:t>能力。集成以太网控制器；提供</a:t>
            </a:r>
            <a:r>
              <a:rPr lang="en-US" altLang="zh-CN" sz="1650" dirty="0">
                <a:solidFill>
                  <a:srgbClr val="000000"/>
                </a:solidFill>
                <a:latin typeface="Huawei Sans" panose="020C0503030203020204" pitchFamily="34" charset="0"/>
                <a:ea typeface="方正兰亭黑简体" panose="02000000000000000000" pitchFamily="2" charset="-122"/>
              </a:rPr>
              <a:t>SAS</a:t>
            </a:r>
            <a:r>
              <a:rPr lang="zh-CN" altLang="zh-CN" sz="1650" dirty="0">
                <a:solidFill>
                  <a:srgbClr val="000000"/>
                </a:solidFill>
                <a:latin typeface="Huawei Sans" panose="020C0503030203020204" pitchFamily="34" charset="0"/>
                <a:ea typeface="方正兰亭黑简体" panose="02000000000000000000" pitchFamily="2" charset="-122"/>
              </a:rPr>
              <a:t>控制器</a:t>
            </a:r>
            <a:r>
              <a:rPr lang="zh-CN" altLang="en-US" sz="1650" dirty="0">
                <a:solidFill>
                  <a:srgbClr val="000000"/>
                </a:solidFill>
                <a:latin typeface="Huawei Sans" panose="020C0503030203020204" pitchFamily="34" charset="0"/>
                <a:ea typeface="方正兰亭黑简体" panose="02000000000000000000" pitchFamily="2" charset="-122"/>
              </a:rPr>
              <a:t>；</a:t>
            </a:r>
            <a:r>
              <a:rPr lang="zh-CN" altLang="zh-CN" sz="1650" dirty="0">
                <a:solidFill>
                  <a:srgbClr val="000000"/>
                </a:solidFill>
                <a:latin typeface="Huawei Sans" panose="020C0503030203020204" pitchFamily="34" charset="0"/>
                <a:ea typeface="方正兰亭黑简体" panose="02000000000000000000" pitchFamily="2" charset="-122"/>
              </a:rPr>
              <a:t>集成</a:t>
            </a:r>
            <a:r>
              <a:rPr lang="en-US" altLang="zh-CN" sz="1650" dirty="0">
                <a:solidFill>
                  <a:srgbClr val="000000"/>
                </a:solidFill>
                <a:latin typeface="Huawei Sans" panose="020C0503030203020204" pitchFamily="34" charset="0"/>
                <a:ea typeface="方正兰亭黑简体" panose="02000000000000000000" pitchFamily="2" charset="-122"/>
              </a:rPr>
              <a:t>PCIe</a:t>
            </a:r>
            <a:r>
              <a:rPr lang="zh-CN" altLang="zh-CN" sz="1650" dirty="0">
                <a:solidFill>
                  <a:srgbClr val="000000"/>
                </a:solidFill>
                <a:latin typeface="Huawei Sans" panose="020C0503030203020204" pitchFamily="34" charset="0"/>
                <a:ea typeface="方正兰亭黑简体" panose="02000000000000000000" pitchFamily="2" charset="-122"/>
              </a:rPr>
              <a:t>控制器。</a:t>
            </a:r>
            <a:endParaRPr lang="en-US" altLang="zh-CN" sz="1650" dirty="0">
              <a:solidFill>
                <a:srgbClr val="000000"/>
              </a:solidFill>
              <a:latin typeface="Huawei Sans" panose="020C0503030203020204" pitchFamily="34" charset="0"/>
              <a:ea typeface="方正兰亭黑简体" panose="02000000000000000000" pitchFamily="2" charset="-122"/>
            </a:endParaRPr>
          </a:p>
          <a:p>
            <a:pPr>
              <a:buClrTx/>
            </a:pPr>
            <a:r>
              <a:rPr lang="zh-CN" altLang="zh-CN" sz="1650" dirty="0">
                <a:solidFill>
                  <a:srgbClr val="000000"/>
                </a:solidFill>
                <a:latin typeface="Huawei Sans" panose="020C0503030203020204" pitchFamily="34" charset="0"/>
                <a:ea typeface="方正兰亭黑简体" panose="02000000000000000000" pitchFamily="2" charset="-122"/>
              </a:rPr>
              <a:t>芯片集成安全算法引擎、压缩</a:t>
            </a:r>
            <a:r>
              <a:rPr lang="en-US" altLang="zh-CN" sz="1650" dirty="0">
                <a:solidFill>
                  <a:srgbClr val="000000"/>
                </a:solidFill>
                <a:latin typeface="Huawei Sans" panose="020C0503030203020204" pitchFamily="34" charset="0"/>
                <a:ea typeface="方正兰亭黑简体" panose="02000000000000000000" pitchFamily="2" charset="-122"/>
              </a:rPr>
              <a:t>/</a:t>
            </a:r>
            <a:r>
              <a:rPr lang="zh-CN" altLang="zh-CN" sz="1650" dirty="0">
                <a:solidFill>
                  <a:srgbClr val="000000"/>
                </a:solidFill>
                <a:latin typeface="Huawei Sans" panose="020C0503030203020204" pitchFamily="34" charset="0"/>
                <a:ea typeface="方正兰亭黑简体" panose="02000000000000000000" pitchFamily="2" charset="-122"/>
              </a:rPr>
              <a:t>解压缩引擎、存储算法引擎等加速引擎进行业务加速。</a:t>
            </a:r>
            <a:endParaRPr lang="zh-CN" altLang="en-US" sz="1650" kern="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183193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23"/>
          <p:cNvSpPr>
            <a:spLocks/>
          </p:cNvSpPr>
          <p:nvPr/>
        </p:nvSpPr>
        <p:spPr bwMode="auto">
          <a:xfrm>
            <a:off x="4237301" y="2391689"/>
            <a:ext cx="13607" cy="444257"/>
          </a:xfrm>
          <a:custGeom>
            <a:avLst/>
            <a:gdLst/>
            <a:ahLst/>
            <a:cxnLst>
              <a:cxn ang="0">
                <a:pos x="35" y="0"/>
              </a:cxn>
              <a:cxn ang="0">
                <a:pos x="0" y="36"/>
              </a:cxn>
              <a:cxn ang="0">
                <a:pos x="0" y="2287"/>
              </a:cxn>
              <a:cxn ang="0">
                <a:pos x="70" y="2287"/>
              </a:cxn>
              <a:cxn ang="0">
                <a:pos x="70" y="36"/>
              </a:cxn>
              <a:cxn ang="0">
                <a:pos x="35" y="0"/>
              </a:cxn>
              <a:cxn ang="0">
                <a:pos x="70" y="36"/>
              </a:cxn>
              <a:cxn ang="0">
                <a:pos x="70" y="0"/>
              </a:cxn>
              <a:cxn ang="0">
                <a:pos x="35" y="0"/>
              </a:cxn>
            </a:cxnLst>
            <a:rect l="0" t="0" r="r" b="b"/>
            <a:pathLst>
              <a:path w="70" h="2287">
                <a:moveTo>
                  <a:pt x="35" y="0"/>
                </a:moveTo>
                <a:lnTo>
                  <a:pt x="0" y="36"/>
                </a:lnTo>
                <a:lnTo>
                  <a:pt x="0" y="2287"/>
                </a:lnTo>
                <a:lnTo>
                  <a:pt x="70" y="2287"/>
                </a:lnTo>
                <a:lnTo>
                  <a:pt x="70" y="36"/>
                </a:lnTo>
                <a:lnTo>
                  <a:pt x="35" y="0"/>
                </a:lnTo>
                <a:lnTo>
                  <a:pt x="70" y="36"/>
                </a:lnTo>
                <a:lnTo>
                  <a:pt x="70" y="0"/>
                </a:lnTo>
                <a:lnTo>
                  <a:pt x="35" y="0"/>
                </a:ln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36" name="Rectangle 24"/>
          <p:cNvSpPr>
            <a:spLocks noChangeArrowheads="1"/>
          </p:cNvSpPr>
          <p:nvPr/>
        </p:nvSpPr>
        <p:spPr bwMode="auto">
          <a:xfrm>
            <a:off x="4071502" y="2391696"/>
            <a:ext cx="165263" cy="13607"/>
          </a:xfrm>
          <a:prstGeom prst="rect">
            <a:avLst/>
          </a:prstGeom>
          <a:solidFill>
            <a:srgbClr val="C00000"/>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71" name="Freeform 62"/>
          <p:cNvSpPr>
            <a:spLocks/>
          </p:cNvSpPr>
          <p:nvPr/>
        </p:nvSpPr>
        <p:spPr bwMode="auto">
          <a:xfrm>
            <a:off x="3571847" y="2721725"/>
            <a:ext cx="1245272" cy="1245272"/>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72" name="Freeform 63"/>
          <p:cNvSpPr>
            <a:spLocks/>
          </p:cNvSpPr>
          <p:nvPr/>
        </p:nvSpPr>
        <p:spPr bwMode="auto">
          <a:xfrm>
            <a:off x="3616032" y="2765908"/>
            <a:ext cx="1161671" cy="1161671"/>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173" name="Freeform 64"/>
          <p:cNvSpPr>
            <a:spLocks/>
          </p:cNvSpPr>
          <p:nvPr/>
        </p:nvSpPr>
        <p:spPr bwMode="auto">
          <a:xfrm>
            <a:off x="3668326" y="2814169"/>
            <a:ext cx="1059598" cy="1059598"/>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0" tIns="0" rIns="0" bIns="0" numCol="1" anchor="ctr" anchorCtr="1" compatLnSpc="1">
            <a:prstTxWarp prst="textNoShape">
              <a:avLst/>
            </a:prstTxWarp>
          </a:bodyPr>
          <a:lstStyle/>
          <a:p>
            <a:pPr algn="ctr">
              <a:defRPr/>
            </a:pPr>
            <a:endParaRPr lang="en-US" altLang="zh-CN" sz="135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r>
              <a:rPr lang="en-US" altLang="zh-CN" sz="135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Kunpeng</a:t>
            </a:r>
          </a:p>
          <a:p>
            <a:pPr algn="ctr">
              <a:defRPr/>
            </a:pPr>
            <a:r>
              <a:rPr lang="en-US" altLang="zh-CN" sz="135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920</a:t>
            </a:r>
            <a:endParaRPr lang="zh-CN" altLang="en-US" sz="135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endParaRPr lang="zh-CN" altLang="en-US" sz="1349" kern="0" dirty="0">
              <a:solidFill>
                <a:srgbClr val="000000"/>
              </a:solidFill>
              <a:latin typeface="Huawei Sans" panose="020C0503030203020204" pitchFamily="34" charset="0"/>
              <a:ea typeface="方正兰亭黑简体" panose="02000000000000000000" pitchFamily="2" charset="-122"/>
            </a:endParaRPr>
          </a:p>
        </p:txBody>
      </p:sp>
      <p:sp>
        <p:nvSpPr>
          <p:cNvPr id="174" name="Freeform 65"/>
          <p:cNvSpPr>
            <a:spLocks/>
          </p:cNvSpPr>
          <p:nvPr/>
        </p:nvSpPr>
        <p:spPr bwMode="auto">
          <a:xfrm>
            <a:off x="3700486" y="2949675"/>
            <a:ext cx="1059275" cy="929335"/>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noFill/>
          <a:ln w="9525">
            <a:noFill/>
            <a:round/>
            <a:headEnd/>
            <a:tailEnd/>
          </a:ln>
        </p:spPr>
        <p:txBody>
          <a:bodyPr vert="horz" wrap="square" lIns="91416" tIns="45708" rIns="91416" bIns="45708" numCol="1" anchor="ctr" anchorCtr="0" compatLnSpc="1">
            <a:prstTxWarp prst="textNoShape">
              <a:avLst/>
            </a:prstTxWarp>
          </a:bodyPr>
          <a:lstStyle/>
          <a:p>
            <a:pPr algn="ctr">
              <a:defRPr/>
            </a:pPr>
            <a:endParaRPr lang="zh-CN" altLang="en-US" sz="150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5" name="Freeform 6"/>
          <p:cNvSpPr>
            <a:spLocks/>
          </p:cNvSpPr>
          <p:nvPr/>
        </p:nvSpPr>
        <p:spPr bwMode="auto">
          <a:xfrm>
            <a:off x="4971271" y="2888689"/>
            <a:ext cx="720332" cy="719363"/>
          </a:xfrm>
          <a:custGeom>
            <a:avLst/>
            <a:gdLst/>
            <a:ahLst/>
            <a:cxnLst>
              <a:cxn ang="0">
                <a:pos x="2041" y="3695"/>
              </a:cxn>
              <a:cxn ang="0">
                <a:pos x="2314" y="3646"/>
              </a:cxn>
              <a:cxn ang="0">
                <a:pos x="2572" y="3558"/>
              </a:cxn>
              <a:cxn ang="0">
                <a:pos x="2811" y="3435"/>
              </a:cxn>
              <a:cxn ang="0">
                <a:pos x="3028" y="3280"/>
              </a:cxn>
              <a:cxn ang="0">
                <a:pos x="3222" y="3096"/>
              </a:cxn>
              <a:cxn ang="0">
                <a:pos x="3387" y="2887"/>
              </a:cxn>
              <a:cxn ang="0">
                <a:pos x="3521" y="2653"/>
              </a:cxn>
              <a:cxn ang="0">
                <a:pos x="3620" y="2402"/>
              </a:cxn>
              <a:cxn ang="0">
                <a:pos x="3683" y="2134"/>
              </a:cxn>
              <a:cxn ang="0">
                <a:pos x="3704" y="1853"/>
              </a:cxn>
              <a:cxn ang="0">
                <a:pos x="3683" y="1570"/>
              </a:cxn>
              <a:cxn ang="0">
                <a:pos x="3620" y="1302"/>
              </a:cxn>
              <a:cxn ang="0">
                <a:pos x="3521" y="1051"/>
              </a:cxn>
              <a:cxn ang="0">
                <a:pos x="3387" y="818"/>
              </a:cxn>
              <a:cxn ang="0">
                <a:pos x="3222" y="608"/>
              </a:cxn>
              <a:cxn ang="0">
                <a:pos x="3028" y="424"/>
              </a:cxn>
              <a:cxn ang="0">
                <a:pos x="2811" y="269"/>
              </a:cxn>
              <a:cxn ang="0">
                <a:pos x="2572" y="146"/>
              </a:cxn>
              <a:cxn ang="0">
                <a:pos x="2314" y="59"/>
              </a:cxn>
              <a:cxn ang="0">
                <a:pos x="2041" y="10"/>
              </a:cxn>
              <a:cxn ang="0">
                <a:pos x="1757" y="3"/>
              </a:cxn>
              <a:cxn ang="0">
                <a:pos x="1479" y="38"/>
              </a:cxn>
              <a:cxn ang="0">
                <a:pos x="1216" y="113"/>
              </a:cxn>
              <a:cxn ang="0">
                <a:pos x="971" y="224"/>
              </a:cxn>
              <a:cxn ang="0">
                <a:pos x="745" y="369"/>
              </a:cxn>
              <a:cxn ang="0">
                <a:pos x="544" y="544"/>
              </a:cxn>
              <a:cxn ang="0">
                <a:pos x="369" y="745"/>
              </a:cxn>
              <a:cxn ang="0">
                <a:pos x="224" y="971"/>
              </a:cxn>
              <a:cxn ang="0">
                <a:pos x="113" y="1217"/>
              </a:cxn>
              <a:cxn ang="0">
                <a:pos x="37" y="1480"/>
              </a:cxn>
              <a:cxn ang="0">
                <a:pos x="3" y="1757"/>
              </a:cxn>
              <a:cxn ang="0">
                <a:pos x="10" y="2041"/>
              </a:cxn>
              <a:cxn ang="0">
                <a:pos x="59" y="2314"/>
              </a:cxn>
              <a:cxn ang="0">
                <a:pos x="145" y="2572"/>
              </a:cxn>
              <a:cxn ang="0">
                <a:pos x="269" y="2811"/>
              </a:cxn>
              <a:cxn ang="0">
                <a:pos x="424" y="3028"/>
              </a:cxn>
              <a:cxn ang="0">
                <a:pos x="608" y="3222"/>
              </a:cxn>
              <a:cxn ang="0">
                <a:pos x="818" y="3387"/>
              </a:cxn>
              <a:cxn ang="0">
                <a:pos x="1050" y="3521"/>
              </a:cxn>
              <a:cxn ang="0">
                <a:pos x="1302" y="3620"/>
              </a:cxn>
              <a:cxn ang="0">
                <a:pos x="1570" y="3683"/>
              </a:cxn>
              <a:cxn ang="0">
                <a:pos x="1852" y="3704"/>
              </a:cxn>
            </a:cxnLst>
            <a:rect l="0" t="0" r="r" b="b"/>
            <a:pathLst>
              <a:path w="3704" h="3704">
                <a:moveTo>
                  <a:pt x="1852" y="3704"/>
                </a:moveTo>
                <a:lnTo>
                  <a:pt x="1947" y="3702"/>
                </a:lnTo>
                <a:lnTo>
                  <a:pt x="2041" y="3695"/>
                </a:lnTo>
                <a:lnTo>
                  <a:pt x="2134" y="3683"/>
                </a:lnTo>
                <a:lnTo>
                  <a:pt x="2224" y="3666"/>
                </a:lnTo>
                <a:lnTo>
                  <a:pt x="2314" y="3646"/>
                </a:lnTo>
                <a:lnTo>
                  <a:pt x="2402" y="3620"/>
                </a:lnTo>
                <a:lnTo>
                  <a:pt x="2487" y="3591"/>
                </a:lnTo>
                <a:lnTo>
                  <a:pt x="2572" y="3558"/>
                </a:lnTo>
                <a:lnTo>
                  <a:pt x="2653" y="3521"/>
                </a:lnTo>
                <a:lnTo>
                  <a:pt x="2734" y="3480"/>
                </a:lnTo>
                <a:lnTo>
                  <a:pt x="2811" y="3435"/>
                </a:lnTo>
                <a:lnTo>
                  <a:pt x="2887" y="3387"/>
                </a:lnTo>
                <a:lnTo>
                  <a:pt x="2959" y="3335"/>
                </a:lnTo>
                <a:lnTo>
                  <a:pt x="3028" y="3280"/>
                </a:lnTo>
                <a:lnTo>
                  <a:pt x="3096" y="3222"/>
                </a:lnTo>
                <a:lnTo>
                  <a:pt x="3161" y="3161"/>
                </a:lnTo>
                <a:lnTo>
                  <a:pt x="3222" y="3096"/>
                </a:lnTo>
                <a:lnTo>
                  <a:pt x="3280" y="3028"/>
                </a:lnTo>
                <a:lnTo>
                  <a:pt x="3335" y="2959"/>
                </a:lnTo>
                <a:lnTo>
                  <a:pt x="3387" y="2887"/>
                </a:lnTo>
                <a:lnTo>
                  <a:pt x="3435" y="2811"/>
                </a:lnTo>
                <a:lnTo>
                  <a:pt x="3480" y="2734"/>
                </a:lnTo>
                <a:lnTo>
                  <a:pt x="3521" y="2653"/>
                </a:lnTo>
                <a:lnTo>
                  <a:pt x="3558" y="2572"/>
                </a:lnTo>
                <a:lnTo>
                  <a:pt x="3591" y="2487"/>
                </a:lnTo>
                <a:lnTo>
                  <a:pt x="3620" y="2402"/>
                </a:lnTo>
                <a:lnTo>
                  <a:pt x="3646" y="2314"/>
                </a:lnTo>
                <a:lnTo>
                  <a:pt x="3666" y="2224"/>
                </a:lnTo>
                <a:lnTo>
                  <a:pt x="3683" y="2134"/>
                </a:lnTo>
                <a:lnTo>
                  <a:pt x="3695" y="2041"/>
                </a:lnTo>
                <a:lnTo>
                  <a:pt x="3702" y="1947"/>
                </a:lnTo>
                <a:lnTo>
                  <a:pt x="3704" y="1853"/>
                </a:lnTo>
                <a:lnTo>
                  <a:pt x="3702" y="1757"/>
                </a:lnTo>
                <a:lnTo>
                  <a:pt x="3695" y="1663"/>
                </a:lnTo>
                <a:lnTo>
                  <a:pt x="3683" y="1570"/>
                </a:lnTo>
                <a:lnTo>
                  <a:pt x="3666" y="1480"/>
                </a:lnTo>
                <a:lnTo>
                  <a:pt x="3646" y="1390"/>
                </a:lnTo>
                <a:lnTo>
                  <a:pt x="3620" y="1302"/>
                </a:lnTo>
                <a:lnTo>
                  <a:pt x="3591" y="1217"/>
                </a:lnTo>
                <a:lnTo>
                  <a:pt x="3558" y="1132"/>
                </a:lnTo>
                <a:lnTo>
                  <a:pt x="3521" y="1051"/>
                </a:lnTo>
                <a:lnTo>
                  <a:pt x="3480" y="971"/>
                </a:lnTo>
                <a:lnTo>
                  <a:pt x="3435" y="893"/>
                </a:lnTo>
                <a:lnTo>
                  <a:pt x="3387" y="818"/>
                </a:lnTo>
                <a:lnTo>
                  <a:pt x="3335" y="745"/>
                </a:lnTo>
                <a:lnTo>
                  <a:pt x="3280" y="676"/>
                </a:lnTo>
                <a:lnTo>
                  <a:pt x="3222" y="608"/>
                </a:lnTo>
                <a:lnTo>
                  <a:pt x="3161" y="544"/>
                </a:lnTo>
                <a:lnTo>
                  <a:pt x="3096" y="482"/>
                </a:lnTo>
                <a:lnTo>
                  <a:pt x="3028" y="424"/>
                </a:lnTo>
                <a:lnTo>
                  <a:pt x="2959" y="369"/>
                </a:lnTo>
                <a:lnTo>
                  <a:pt x="2887" y="317"/>
                </a:lnTo>
                <a:lnTo>
                  <a:pt x="2811" y="269"/>
                </a:lnTo>
                <a:lnTo>
                  <a:pt x="2734" y="224"/>
                </a:lnTo>
                <a:lnTo>
                  <a:pt x="2653" y="183"/>
                </a:lnTo>
                <a:lnTo>
                  <a:pt x="2572" y="146"/>
                </a:lnTo>
                <a:lnTo>
                  <a:pt x="2487" y="113"/>
                </a:lnTo>
                <a:lnTo>
                  <a:pt x="2402" y="84"/>
                </a:lnTo>
                <a:lnTo>
                  <a:pt x="2314" y="59"/>
                </a:lnTo>
                <a:lnTo>
                  <a:pt x="2224" y="38"/>
                </a:lnTo>
                <a:lnTo>
                  <a:pt x="2134" y="21"/>
                </a:lnTo>
                <a:lnTo>
                  <a:pt x="2041" y="10"/>
                </a:lnTo>
                <a:lnTo>
                  <a:pt x="1947" y="3"/>
                </a:lnTo>
                <a:lnTo>
                  <a:pt x="1852" y="0"/>
                </a:lnTo>
                <a:lnTo>
                  <a:pt x="1757" y="3"/>
                </a:lnTo>
                <a:lnTo>
                  <a:pt x="1663" y="10"/>
                </a:lnTo>
                <a:lnTo>
                  <a:pt x="1570" y="21"/>
                </a:lnTo>
                <a:lnTo>
                  <a:pt x="1479" y="38"/>
                </a:lnTo>
                <a:lnTo>
                  <a:pt x="1390" y="59"/>
                </a:lnTo>
                <a:lnTo>
                  <a:pt x="1302" y="84"/>
                </a:lnTo>
                <a:lnTo>
                  <a:pt x="1216" y="113"/>
                </a:lnTo>
                <a:lnTo>
                  <a:pt x="1132" y="146"/>
                </a:lnTo>
                <a:lnTo>
                  <a:pt x="1050" y="183"/>
                </a:lnTo>
                <a:lnTo>
                  <a:pt x="971" y="224"/>
                </a:lnTo>
                <a:lnTo>
                  <a:pt x="892" y="269"/>
                </a:lnTo>
                <a:lnTo>
                  <a:pt x="818" y="317"/>
                </a:lnTo>
                <a:lnTo>
                  <a:pt x="745" y="369"/>
                </a:lnTo>
                <a:lnTo>
                  <a:pt x="675" y="424"/>
                </a:lnTo>
                <a:lnTo>
                  <a:pt x="608" y="482"/>
                </a:lnTo>
                <a:lnTo>
                  <a:pt x="544" y="544"/>
                </a:lnTo>
                <a:lnTo>
                  <a:pt x="482" y="608"/>
                </a:lnTo>
                <a:lnTo>
                  <a:pt x="424" y="676"/>
                </a:lnTo>
                <a:lnTo>
                  <a:pt x="369" y="745"/>
                </a:lnTo>
                <a:lnTo>
                  <a:pt x="317" y="818"/>
                </a:lnTo>
                <a:lnTo>
                  <a:pt x="269" y="893"/>
                </a:lnTo>
                <a:lnTo>
                  <a:pt x="224" y="971"/>
                </a:lnTo>
                <a:lnTo>
                  <a:pt x="183" y="1051"/>
                </a:lnTo>
                <a:lnTo>
                  <a:pt x="145" y="1132"/>
                </a:lnTo>
                <a:lnTo>
                  <a:pt x="113" y="1217"/>
                </a:lnTo>
                <a:lnTo>
                  <a:pt x="83" y="1302"/>
                </a:lnTo>
                <a:lnTo>
                  <a:pt x="59" y="1390"/>
                </a:lnTo>
                <a:lnTo>
                  <a:pt x="37" y="1480"/>
                </a:lnTo>
                <a:lnTo>
                  <a:pt x="21" y="1570"/>
                </a:lnTo>
                <a:lnTo>
                  <a:pt x="10" y="1663"/>
                </a:lnTo>
                <a:lnTo>
                  <a:pt x="3" y="1757"/>
                </a:lnTo>
                <a:lnTo>
                  <a:pt x="0" y="1853"/>
                </a:lnTo>
                <a:lnTo>
                  <a:pt x="3" y="1947"/>
                </a:lnTo>
                <a:lnTo>
                  <a:pt x="10" y="2041"/>
                </a:lnTo>
                <a:lnTo>
                  <a:pt x="21" y="2134"/>
                </a:lnTo>
                <a:lnTo>
                  <a:pt x="37" y="2224"/>
                </a:lnTo>
                <a:lnTo>
                  <a:pt x="59" y="2314"/>
                </a:lnTo>
                <a:lnTo>
                  <a:pt x="83" y="2402"/>
                </a:lnTo>
                <a:lnTo>
                  <a:pt x="113" y="2487"/>
                </a:lnTo>
                <a:lnTo>
                  <a:pt x="145" y="2572"/>
                </a:lnTo>
                <a:lnTo>
                  <a:pt x="183" y="2653"/>
                </a:lnTo>
                <a:lnTo>
                  <a:pt x="224" y="2734"/>
                </a:lnTo>
                <a:lnTo>
                  <a:pt x="269" y="2811"/>
                </a:lnTo>
                <a:lnTo>
                  <a:pt x="317" y="2887"/>
                </a:lnTo>
                <a:lnTo>
                  <a:pt x="369" y="2959"/>
                </a:lnTo>
                <a:lnTo>
                  <a:pt x="424" y="3028"/>
                </a:lnTo>
                <a:lnTo>
                  <a:pt x="482" y="3096"/>
                </a:lnTo>
                <a:lnTo>
                  <a:pt x="544" y="3161"/>
                </a:lnTo>
                <a:lnTo>
                  <a:pt x="608" y="3222"/>
                </a:lnTo>
                <a:lnTo>
                  <a:pt x="675" y="3280"/>
                </a:lnTo>
                <a:lnTo>
                  <a:pt x="745" y="3335"/>
                </a:lnTo>
                <a:lnTo>
                  <a:pt x="818" y="3387"/>
                </a:lnTo>
                <a:lnTo>
                  <a:pt x="892" y="3435"/>
                </a:lnTo>
                <a:lnTo>
                  <a:pt x="971" y="3480"/>
                </a:lnTo>
                <a:lnTo>
                  <a:pt x="1050" y="3521"/>
                </a:lnTo>
                <a:lnTo>
                  <a:pt x="1132" y="3558"/>
                </a:lnTo>
                <a:lnTo>
                  <a:pt x="1216" y="3591"/>
                </a:lnTo>
                <a:lnTo>
                  <a:pt x="1302" y="3620"/>
                </a:lnTo>
                <a:lnTo>
                  <a:pt x="1390" y="3646"/>
                </a:lnTo>
                <a:lnTo>
                  <a:pt x="1479" y="3666"/>
                </a:lnTo>
                <a:lnTo>
                  <a:pt x="1570" y="3683"/>
                </a:lnTo>
                <a:lnTo>
                  <a:pt x="1663" y="3695"/>
                </a:lnTo>
                <a:lnTo>
                  <a:pt x="1757" y="3702"/>
                </a:lnTo>
                <a:lnTo>
                  <a:pt x="1852" y="3704"/>
                </a:lnTo>
                <a:close/>
              </a:path>
            </a:pathLst>
          </a:custGeom>
          <a:solidFill>
            <a:srgbClr val="FFE2B8"/>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rgbClr val="000000"/>
                </a:solidFill>
                <a:latin typeface="Huawei Sans" panose="020C0503030203020204" pitchFamily="34" charset="0"/>
                <a:ea typeface="方正兰亭黑简体" panose="02000000000000000000" pitchFamily="2" charset="-122"/>
              </a:rPr>
              <a:t>加速</a:t>
            </a:r>
          </a:p>
        </p:txBody>
      </p:sp>
      <p:sp>
        <p:nvSpPr>
          <p:cNvPr id="177" name="Freeform 9"/>
          <p:cNvSpPr>
            <a:spLocks/>
          </p:cNvSpPr>
          <p:nvPr/>
        </p:nvSpPr>
        <p:spPr bwMode="auto">
          <a:xfrm>
            <a:off x="3374928" y="1990307"/>
            <a:ext cx="745605" cy="745605"/>
          </a:xfrm>
          <a:custGeom>
            <a:avLst/>
            <a:gdLst/>
            <a:ahLst/>
            <a:cxnLst>
              <a:cxn ang="0">
                <a:pos x="2114" y="3826"/>
              </a:cxn>
              <a:cxn ang="0">
                <a:pos x="2397" y="3775"/>
              </a:cxn>
              <a:cxn ang="0">
                <a:pos x="2664" y="3685"/>
              </a:cxn>
              <a:cxn ang="0">
                <a:pos x="2912" y="3557"/>
              </a:cxn>
              <a:cxn ang="0">
                <a:pos x="3137" y="3397"/>
              </a:cxn>
              <a:cxn ang="0">
                <a:pos x="3337" y="3207"/>
              </a:cxn>
              <a:cxn ang="0">
                <a:pos x="3508" y="2989"/>
              </a:cxn>
              <a:cxn ang="0">
                <a:pos x="3646" y="2748"/>
              </a:cxn>
              <a:cxn ang="0">
                <a:pos x="3750" y="2487"/>
              </a:cxn>
              <a:cxn ang="0">
                <a:pos x="3815" y="2209"/>
              </a:cxn>
              <a:cxn ang="0">
                <a:pos x="3836" y="1918"/>
              </a:cxn>
              <a:cxn ang="0">
                <a:pos x="3815" y="1626"/>
              </a:cxn>
              <a:cxn ang="0">
                <a:pos x="3750" y="1349"/>
              </a:cxn>
              <a:cxn ang="0">
                <a:pos x="3646" y="1087"/>
              </a:cxn>
              <a:cxn ang="0">
                <a:pos x="3508" y="847"/>
              </a:cxn>
              <a:cxn ang="0">
                <a:pos x="3337" y="630"/>
              </a:cxn>
              <a:cxn ang="0">
                <a:pos x="3137" y="439"/>
              </a:cxn>
              <a:cxn ang="0">
                <a:pos x="2912" y="278"/>
              </a:cxn>
              <a:cxn ang="0">
                <a:pos x="2664" y="151"/>
              </a:cxn>
              <a:cxn ang="0">
                <a:pos x="2397" y="60"/>
              </a:cxn>
              <a:cxn ang="0">
                <a:pos x="2114" y="10"/>
              </a:cxn>
              <a:cxn ang="0">
                <a:pos x="1820" y="2"/>
              </a:cxn>
              <a:cxn ang="0">
                <a:pos x="1533" y="39"/>
              </a:cxn>
              <a:cxn ang="0">
                <a:pos x="1260" y="117"/>
              </a:cxn>
              <a:cxn ang="0">
                <a:pos x="1005" y="232"/>
              </a:cxn>
              <a:cxn ang="0">
                <a:pos x="772" y="382"/>
              </a:cxn>
              <a:cxn ang="0">
                <a:pos x="563" y="562"/>
              </a:cxn>
              <a:cxn ang="0">
                <a:pos x="382" y="771"/>
              </a:cxn>
              <a:cxn ang="0">
                <a:pos x="233" y="1005"/>
              </a:cxn>
              <a:cxn ang="0">
                <a:pos x="117" y="1259"/>
              </a:cxn>
              <a:cxn ang="0">
                <a:pos x="39" y="1533"/>
              </a:cxn>
              <a:cxn ang="0">
                <a:pos x="3" y="1820"/>
              </a:cxn>
              <a:cxn ang="0">
                <a:pos x="10" y="2113"/>
              </a:cxn>
              <a:cxn ang="0">
                <a:pos x="60" y="2397"/>
              </a:cxn>
              <a:cxn ang="0">
                <a:pos x="151" y="2664"/>
              </a:cxn>
              <a:cxn ang="0">
                <a:pos x="278" y="2911"/>
              </a:cxn>
              <a:cxn ang="0">
                <a:pos x="439" y="3136"/>
              </a:cxn>
              <a:cxn ang="0">
                <a:pos x="630" y="3336"/>
              </a:cxn>
              <a:cxn ang="0">
                <a:pos x="847" y="3507"/>
              </a:cxn>
              <a:cxn ang="0">
                <a:pos x="1088" y="3646"/>
              </a:cxn>
              <a:cxn ang="0">
                <a:pos x="1349" y="3749"/>
              </a:cxn>
              <a:cxn ang="0">
                <a:pos x="1627" y="3814"/>
              </a:cxn>
              <a:cxn ang="0">
                <a:pos x="1918" y="3836"/>
              </a:cxn>
            </a:cxnLst>
            <a:rect l="0" t="0" r="r" b="b"/>
            <a:pathLst>
              <a:path w="3836" h="3836">
                <a:moveTo>
                  <a:pt x="1918" y="3836"/>
                </a:moveTo>
                <a:lnTo>
                  <a:pt x="2017" y="3833"/>
                </a:lnTo>
                <a:lnTo>
                  <a:pt x="2114" y="3826"/>
                </a:lnTo>
                <a:lnTo>
                  <a:pt x="2210" y="3814"/>
                </a:lnTo>
                <a:lnTo>
                  <a:pt x="2304" y="3797"/>
                </a:lnTo>
                <a:lnTo>
                  <a:pt x="2397" y="3775"/>
                </a:lnTo>
                <a:lnTo>
                  <a:pt x="2488" y="3749"/>
                </a:lnTo>
                <a:lnTo>
                  <a:pt x="2576" y="3719"/>
                </a:lnTo>
                <a:lnTo>
                  <a:pt x="2664" y="3685"/>
                </a:lnTo>
                <a:lnTo>
                  <a:pt x="2749" y="3646"/>
                </a:lnTo>
                <a:lnTo>
                  <a:pt x="2831" y="3604"/>
                </a:lnTo>
                <a:lnTo>
                  <a:pt x="2912" y="3557"/>
                </a:lnTo>
                <a:lnTo>
                  <a:pt x="2989" y="3507"/>
                </a:lnTo>
                <a:lnTo>
                  <a:pt x="3065" y="3454"/>
                </a:lnTo>
                <a:lnTo>
                  <a:pt x="3137" y="3397"/>
                </a:lnTo>
                <a:lnTo>
                  <a:pt x="3207" y="3336"/>
                </a:lnTo>
                <a:lnTo>
                  <a:pt x="3273" y="3273"/>
                </a:lnTo>
                <a:lnTo>
                  <a:pt x="3337" y="3207"/>
                </a:lnTo>
                <a:lnTo>
                  <a:pt x="3398" y="3136"/>
                </a:lnTo>
                <a:lnTo>
                  <a:pt x="3455" y="3064"/>
                </a:lnTo>
                <a:lnTo>
                  <a:pt x="3508" y="2989"/>
                </a:lnTo>
                <a:lnTo>
                  <a:pt x="3558" y="2911"/>
                </a:lnTo>
                <a:lnTo>
                  <a:pt x="3605" y="2831"/>
                </a:lnTo>
                <a:lnTo>
                  <a:pt x="3646" y="2748"/>
                </a:lnTo>
                <a:lnTo>
                  <a:pt x="3685" y="2664"/>
                </a:lnTo>
                <a:lnTo>
                  <a:pt x="3720" y="2576"/>
                </a:lnTo>
                <a:lnTo>
                  <a:pt x="3750" y="2487"/>
                </a:lnTo>
                <a:lnTo>
                  <a:pt x="3776" y="2397"/>
                </a:lnTo>
                <a:lnTo>
                  <a:pt x="3797" y="2304"/>
                </a:lnTo>
                <a:lnTo>
                  <a:pt x="3815" y="2209"/>
                </a:lnTo>
                <a:lnTo>
                  <a:pt x="3827" y="2113"/>
                </a:lnTo>
                <a:lnTo>
                  <a:pt x="3834" y="2017"/>
                </a:lnTo>
                <a:lnTo>
                  <a:pt x="3836" y="1918"/>
                </a:lnTo>
                <a:lnTo>
                  <a:pt x="3834" y="1820"/>
                </a:lnTo>
                <a:lnTo>
                  <a:pt x="3827" y="1722"/>
                </a:lnTo>
                <a:lnTo>
                  <a:pt x="3815" y="1626"/>
                </a:lnTo>
                <a:lnTo>
                  <a:pt x="3797" y="1533"/>
                </a:lnTo>
                <a:lnTo>
                  <a:pt x="3776" y="1440"/>
                </a:lnTo>
                <a:lnTo>
                  <a:pt x="3750" y="1349"/>
                </a:lnTo>
                <a:lnTo>
                  <a:pt x="3720" y="1259"/>
                </a:lnTo>
                <a:lnTo>
                  <a:pt x="3685" y="1173"/>
                </a:lnTo>
                <a:lnTo>
                  <a:pt x="3646" y="1087"/>
                </a:lnTo>
                <a:lnTo>
                  <a:pt x="3605" y="1005"/>
                </a:lnTo>
                <a:lnTo>
                  <a:pt x="3558" y="924"/>
                </a:lnTo>
                <a:lnTo>
                  <a:pt x="3508" y="847"/>
                </a:lnTo>
                <a:lnTo>
                  <a:pt x="3455" y="771"/>
                </a:lnTo>
                <a:lnTo>
                  <a:pt x="3398" y="699"/>
                </a:lnTo>
                <a:lnTo>
                  <a:pt x="3337" y="630"/>
                </a:lnTo>
                <a:lnTo>
                  <a:pt x="3273" y="562"/>
                </a:lnTo>
                <a:lnTo>
                  <a:pt x="3207" y="499"/>
                </a:lnTo>
                <a:lnTo>
                  <a:pt x="3137" y="439"/>
                </a:lnTo>
                <a:lnTo>
                  <a:pt x="3065" y="382"/>
                </a:lnTo>
                <a:lnTo>
                  <a:pt x="2989" y="328"/>
                </a:lnTo>
                <a:lnTo>
                  <a:pt x="2912" y="278"/>
                </a:lnTo>
                <a:lnTo>
                  <a:pt x="2831" y="232"/>
                </a:lnTo>
                <a:lnTo>
                  <a:pt x="2749" y="190"/>
                </a:lnTo>
                <a:lnTo>
                  <a:pt x="2664" y="151"/>
                </a:lnTo>
                <a:lnTo>
                  <a:pt x="2576" y="117"/>
                </a:lnTo>
                <a:lnTo>
                  <a:pt x="2488" y="87"/>
                </a:lnTo>
                <a:lnTo>
                  <a:pt x="2397" y="60"/>
                </a:lnTo>
                <a:lnTo>
                  <a:pt x="2304" y="39"/>
                </a:lnTo>
                <a:lnTo>
                  <a:pt x="2210" y="22"/>
                </a:lnTo>
                <a:lnTo>
                  <a:pt x="2114" y="10"/>
                </a:lnTo>
                <a:lnTo>
                  <a:pt x="2017" y="2"/>
                </a:lnTo>
                <a:lnTo>
                  <a:pt x="1918" y="0"/>
                </a:lnTo>
                <a:lnTo>
                  <a:pt x="1820" y="2"/>
                </a:lnTo>
                <a:lnTo>
                  <a:pt x="1722" y="10"/>
                </a:lnTo>
                <a:lnTo>
                  <a:pt x="1627" y="22"/>
                </a:lnTo>
                <a:lnTo>
                  <a:pt x="1533" y="39"/>
                </a:lnTo>
                <a:lnTo>
                  <a:pt x="1440" y="60"/>
                </a:lnTo>
                <a:lnTo>
                  <a:pt x="1349" y="87"/>
                </a:lnTo>
                <a:lnTo>
                  <a:pt x="1260" y="117"/>
                </a:lnTo>
                <a:lnTo>
                  <a:pt x="1173" y="151"/>
                </a:lnTo>
                <a:lnTo>
                  <a:pt x="1088" y="190"/>
                </a:lnTo>
                <a:lnTo>
                  <a:pt x="1005" y="232"/>
                </a:lnTo>
                <a:lnTo>
                  <a:pt x="926" y="278"/>
                </a:lnTo>
                <a:lnTo>
                  <a:pt x="847" y="328"/>
                </a:lnTo>
                <a:lnTo>
                  <a:pt x="772" y="382"/>
                </a:lnTo>
                <a:lnTo>
                  <a:pt x="699" y="439"/>
                </a:lnTo>
                <a:lnTo>
                  <a:pt x="630" y="499"/>
                </a:lnTo>
                <a:lnTo>
                  <a:pt x="563" y="562"/>
                </a:lnTo>
                <a:lnTo>
                  <a:pt x="500" y="630"/>
                </a:lnTo>
                <a:lnTo>
                  <a:pt x="439" y="699"/>
                </a:lnTo>
                <a:lnTo>
                  <a:pt x="382" y="771"/>
                </a:lnTo>
                <a:lnTo>
                  <a:pt x="328" y="847"/>
                </a:lnTo>
                <a:lnTo>
                  <a:pt x="278" y="924"/>
                </a:lnTo>
                <a:lnTo>
                  <a:pt x="233" y="1005"/>
                </a:lnTo>
                <a:lnTo>
                  <a:pt x="190" y="1087"/>
                </a:lnTo>
                <a:lnTo>
                  <a:pt x="151" y="1173"/>
                </a:lnTo>
                <a:lnTo>
                  <a:pt x="117" y="1259"/>
                </a:lnTo>
                <a:lnTo>
                  <a:pt x="87" y="1349"/>
                </a:lnTo>
                <a:lnTo>
                  <a:pt x="60" y="1440"/>
                </a:lnTo>
                <a:lnTo>
                  <a:pt x="39" y="1533"/>
                </a:lnTo>
                <a:lnTo>
                  <a:pt x="23" y="1626"/>
                </a:lnTo>
                <a:lnTo>
                  <a:pt x="10" y="1722"/>
                </a:lnTo>
                <a:lnTo>
                  <a:pt x="3" y="1820"/>
                </a:lnTo>
                <a:lnTo>
                  <a:pt x="0" y="1918"/>
                </a:lnTo>
                <a:lnTo>
                  <a:pt x="3" y="2017"/>
                </a:lnTo>
                <a:lnTo>
                  <a:pt x="10" y="2113"/>
                </a:lnTo>
                <a:lnTo>
                  <a:pt x="23" y="2209"/>
                </a:lnTo>
                <a:lnTo>
                  <a:pt x="39" y="2304"/>
                </a:lnTo>
                <a:lnTo>
                  <a:pt x="60" y="2397"/>
                </a:lnTo>
                <a:lnTo>
                  <a:pt x="87" y="2487"/>
                </a:lnTo>
                <a:lnTo>
                  <a:pt x="117" y="2576"/>
                </a:lnTo>
                <a:lnTo>
                  <a:pt x="151" y="2664"/>
                </a:lnTo>
                <a:lnTo>
                  <a:pt x="190" y="2748"/>
                </a:lnTo>
                <a:lnTo>
                  <a:pt x="233" y="2831"/>
                </a:lnTo>
                <a:lnTo>
                  <a:pt x="278" y="2911"/>
                </a:lnTo>
                <a:lnTo>
                  <a:pt x="328" y="2989"/>
                </a:lnTo>
                <a:lnTo>
                  <a:pt x="382" y="3064"/>
                </a:lnTo>
                <a:lnTo>
                  <a:pt x="439" y="3136"/>
                </a:lnTo>
                <a:lnTo>
                  <a:pt x="500" y="3207"/>
                </a:lnTo>
                <a:lnTo>
                  <a:pt x="563" y="3273"/>
                </a:lnTo>
                <a:lnTo>
                  <a:pt x="630" y="3336"/>
                </a:lnTo>
                <a:lnTo>
                  <a:pt x="699" y="3397"/>
                </a:lnTo>
                <a:lnTo>
                  <a:pt x="772" y="3454"/>
                </a:lnTo>
                <a:lnTo>
                  <a:pt x="847" y="3507"/>
                </a:lnTo>
                <a:lnTo>
                  <a:pt x="926" y="3557"/>
                </a:lnTo>
                <a:lnTo>
                  <a:pt x="1005" y="3604"/>
                </a:lnTo>
                <a:lnTo>
                  <a:pt x="1088" y="3646"/>
                </a:lnTo>
                <a:lnTo>
                  <a:pt x="1173" y="3685"/>
                </a:lnTo>
                <a:lnTo>
                  <a:pt x="1260" y="3719"/>
                </a:lnTo>
                <a:lnTo>
                  <a:pt x="1349" y="3749"/>
                </a:lnTo>
                <a:lnTo>
                  <a:pt x="1440" y="3775"/>
                </a:lnTo>
                <a:lnTo>
                  <a:pt x="1533" y="3797"/>
                </a:lnTo>
                <a:lnTo>
                  <a:pt x="1627" y="3814"/>
                </a:lnTo>
                <a:lnTo>
                  <a:pt x="1722" y="3826"/>
                </a:lnTo>
                <a:lnTo>
                  <a:pt x="1820" y="3833"/>
                </a:lnTo>
                <a:lnTo>
                  <a:pt x="1918" y="3836"/>
                </a:lnTo>
                <a:close/>
              </a:path>
            </a:pathLst>
          </a:custGeom>
          <a:solidFill>
            <a:srgbClr val="C00000"/>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chemeClr val="bg1"/>
                </a:solidFill>
                <a:latin typeface="Huawei Sans" panose="020C0503030203020204" pitchFamily="34" charset="0"/>
                <a:ea typeface="方正兰亭黑简体" panose="02000000000000000000" pitchFamily="2" charset="-122"/>
              </a:rPr>
              <a:t>性能</a:t>
            </a:r>
          </a:p>
        </p:txBody>
      </p:sp>
      <p:sp>
        <p:nvSpPr>
          <p:cNvPr id="178" name="Freeform 10"/>
          <p:cNvSpPr>
            <a:spLocks/>
          </p:cNvSpPr>
          <p:nvPr/>
        </p:nvSpPr>
        <p:spPr bwMode="auto">
          <a:xfrm>
            <a:off x="3448878" y="4130706"/>
            <a:ext cx="745605" cy="745605"/>
          </a:xfrm>
          <a:custGeom>
            <a:avLst/>
            <a:gdLst/>
            <a:ahLst/>
            <a:cxnLst>
              <a:cxn ang="0">
                <a:pos x="2114" y="3825"/>
              </a:cxn>
              <a:cxn ang="0">
                <a:pos x="2397" y="3774"/>
              </a:cxn>
              <a:cxn ang="0">
                <a:pos x="2664" y="3685"/>
              </a:cxn>
              <a:cxn ang="0">
                <a:pos x="2911" y="3557"/>
              </a:cxn>
              <a:cxn ang="0">
                <a:pos x="3137" y="3396"/>
              </a:cxn>
              <a:cxn ang="0">
                <a:pos x="3336" y="3206"/>
              </a:cxn>
              <a:cxn ang="0">
                <a:pos x="3508" y="2989"/>
              </a:cxn>
              <a:cxn ang="0">
                <a:pos x="3646" y="2748"/>
              </a:cxn>
              <a:cxn ang="0">
                <a:pos x="3749" y="2486"/>
              </a:cxn>
              <a:cxn ang="0">
                <a:pos x="3814" y="2209"/>
              </a:cxn>
              <a:cxn ang="0">
                <a:pos x="3836" y="1918"/>
              </a:cxn>
              <a:cxn ang="0">
                <a:pos x="3814" y="1626"/>
              </a:cxn>
              <a:cxn ang="0">
                <a:pos x="3749" y="1348"/>
              </a:cxn>
              <a:cxn ang="0">
                <a:pos x="3646" y="1087"/>
              </a:cxn>
              <a:cxn ang="0">
                <a:pos x="3508" y="847"/>
              </a:cxn>
              <a:cxn ang="0">
                <a:pos x="3336" y="629"/>
              </a:cxn>
              <a:cxn ang="0">
                <a:pos x="3137" y="438"/>
              </a:cxn>
              <a:cxn ang="0">
                <a:pos x="2911" y="278"/>
              </a:cxn>
              <a:cxn ang="0">
                <a:pos x="2664" y="151"/>
              </a:cxn>
              <a:cxn ang="0">
                <a:pos x="2397" y="60"/>
              </a:cxn>
              <a:cxn ang="0">
                <a:pos x="2114" y="9"/>
              </a:cxn>
              <a:cxn ang="0">
                <a:pos x="1820" y="2"/>
              </a:cxn>
              <a:cxn ang="0">
                <a:pos x="1533" y="39"/>
              </a:cxn>
              <a:cxn ang="0">
                <a:pos x="1260" y="116"/>
              </a:cxn>
              <a:cxn ang="0">
                <a:pos x="1005" y="231"/>
              </a:cxn>
              <a:cxn ang="0">
                <a:pos x="771" y="381"/>
              </a:cxn>
              <a:cxn ang="0">
                <a:pos x="563" y="562"/>
              </a:cxn>
              <a:cxn ang="0">
                <a:pos x="382" y="771"/>
              </a:cxn>
              <a:cxn ang="0">
                <a:pos x="232" y="1005"/>
              </a:cxn>
              <a:cxn ang="0">
                <a:pos x="117" y="1259"/>
              </a:cxn>
              <a:cxn ang="0">
                <a:pos x="39" y="1531"/>
              </a:cxn>
              <a:cxn ang="0">
                <a:pos x="2" y="1819"/>
              </a:cxn>
              <a:cxn ang="0">
                <a:pos x="10" y="2113"/>
              </a:cxn>
              <a:cxn ang="0">
                <a:pos x="60" y="2396"/>
              </a:cxn>
              <a:cxn ang="0">
                <a:pos x="151" y="2663"/>
              </a:cxn>
              <a:cxn ang="0">
                <a:pos x="278" y="2910"/>
              </a:cxn>
              <a:cxn ang="0">
                <a:pos x="439" y="3136"/>
              </a:cxn>
              <a:cxn ang="0">
                <a:pos x="630" y="3336"/>
              </a:cxn>
              <a:cxn ang="0">
                <a:pos x="847" y="3507"/>
              </a:cxn>
              <a:cxn ang="0">
                <a:pos x="1087" y="3646"/>
              </a:cxn>
              <a:cxn ang="0">
                <a:pos x="1349" y="3749"/>
              </a:cxn>
              <a:cxn ang="0">
                <a:pos x="1626" y="3813"/>
              </a:cxn>
              <a:cxn ang="0">
                <a:pos x="1918" y="3835"/>
              </a:cxn>
            </a:cxnLst>
            <a:rect l="0" t="0" r="r" b="b"/>
            <a:pathLst>
              <a:path w="3836" h="3835">
                <a:moveTo>
                  <a:pt x="1918" y="3835"/>
                </a:moveTo>
                <a:lnTo>
                  <a:pt x="2017" y="3832"/>
                </a:lnTo>
                <a:lnTo>
                  <a:pt x="2114" y="3825"/>
                </a:lnTo>
                <a:lnTo>
                  <a:pt x="2209" y="3813"/>
                </a:lnTo>
                <a:lnTo>
                  <a:pt x="2304" y="3797"/>
                </a:lnTo>
                <a:lnTo>
                  <a:pt x="2397" y="3774"/>
                </a:lnTo>
                <a:lnTo>
                  <a:pt x="2488" y="3749"/>
                </a:lnTo>
                <a:lnTo>
                  <a:pt x="2576" y="3718"/>
                </a:lnTo>
                <a:lnTo>
                  <a:pt x="2664" y="3685"/>
                </a:lnTo>
                <a:lnTo>
                  <a:pt x="2748" y="3646"/>
                </a:lnTo>
                <a:lnTo>
                  <a:pt x="2831" y="3603"/>
                </a:lnTo>
                <a:lnTo>
                  <a:pt x="2911" y="3557"/>
                </a:lnTo>
                <a:lnTo>
                  <a:pt x="2989" y="3507"/>
                </a:lnTo>
                <a:lnTo>
                  <a:pt x="3064" y="3453"/>
                </a:lnTo>
                <a:lnTo>
                  <a:pt x="3137" y="3396"/>
                </a:lnTo>
                <a:lnTo>
                  <a:pt x="3207" y="3336"/>
                </a:lnTo>
                <a:lnTo>
                  <a:pt x="3273" y="3273"/>
                </a:lnTo>
                <a:lnTo>
                  <a:pt x="3336" y="3206"/>
                </a:lnTo>
                <a:lnTo>
                  <a:pt x="3398" y="3136"/>
                </a:lnTo>
                <a:lnTo>
                  <a:pt x="3455" y="3064"/>
                </a:lnTo>
                <a:lnTo>
                  <a:pt x="3508" y="2989"/>
                </a:lnTo>
                <a:lnTo>
                  <a:pt x="3558" y="2910"/>
                </a:lnTo>
                <a:lnTo>
                  <a:pt x="3604" y="2831"/>
                </a:lnTo>
                <a:lnTo>
                  <a:pt x="3646" y="2748"/>
                </a:lnTo>
                <a:lnTo>
                  <a:pt x="3685" y="2663"/>
                </a:lnTo>
                <a:lnTo>
                  <a:pt x="3720" y="2576"/>
                </a:lnTo>
                <a:lnTo>
                  <a:pt x="3749" y="2486"/>
                </a:lnTo>
                <a:lnTo>
                  <a:pt x="3776" y="2396"/>
                </a:lnTo>
                <a:lnTo>
                  <a:pt x="3797" y="2303"/>
                </a:lnTo>
                <a:lnTo>
                  <a:pt x="3814" y="2209"/>
                </a:lnTo>
                <a:lnTo>
                  <a:pt x="3827" y="2113"/>
                </a:lnTo>
                <a:lnTo>
                  <a:pt x="3834" y="2015"/>
                </a:lnTo>
                <a:lnTo>
                  <a:pt x="3836" y="1918"/>
                </a:lnTo>
                <a:lnTo>
                  <a:pt x="3834" y="1819"/>
                </a:lnTo>
                <a:lnTo>
                  <a:pt x="3827" y="1722"/>
                </a:lnTo>
                <a:lnTo>
                  <a:pt x="3814" y="1626"/>
                </a:lnTo>
                <a:lnTo>
                  <a:pt x="3797" y="1531"/>
                </a:lnTo>
                <a:lnTo>
                  <a:pt x="3776" y="1439"/>
                </a:lnTo>
                <a:lnTo>
                  <a:pt x="3749" y="1348"/>
                </a:lnTo>
                <a:lnTo>
                  <a:pt x="3720" y="1259"/>
                </a:lnTo>
                <a:lnTo>
                  <a:pt x="3685" y="1172"/>
                </a:lnTo>
                <a:lnTo>
                  <a:pt x="3646" y="1087"/>
                </a:lnTo>
                <a:lnTo>
                  <a:pt x="3604" y="1005"/>
                </a:lnTo>
                <a:lnTo>
                  <a:pt x="3558" y="924"/>
                </a:lnTo>
                <a:lnTo>
                  <a:pt x="3508" y="847"/>
                </a:lnTo>
                <a:lnTo>
                  <a:pt x="3455" y="771"/>
                </a:lnTo>
                <a:lnTo>
                  <a:pt x="3398" y="699"/>
                </a:lnTo>
                <a:lnTo>
                  <a:pt x="3336" y="629"/>
                </a:lnTo>
                <a:lnTo>
                  <a:pt x="3273" y="562"/>
                </a:lnTo>
                <a:lnTo>
                  <a:pt x="3207" y="499"/>
                </a:lnTo>
                <a:lnTo>
                  <a:pt x="3137" y="438"/>
                </a:lnTo>
                <a:lnTo>
                  <a:pt x="3064" y="381"/>
                </a:lnTo>
                <a:lnTo>
                  <a:pt x="2989" y="328"/>
                </a:lnTo>
                <a:lnTo>
                  <a:pt x="2911" y="278"/>
                </a:lnTo>
                <a:lnTo>
                  <a:pt x="2831" y="231"/>
                </a:lnTo>
                <a:lnTo>
                  <a:pt x="2748" y="189"/>
                </a:lnTo>
                <a:lnTo>
                  <a:pt x="2664" y="151"/>
                </a:lnTo>
                <a:lnTo>
                  <a:pt x="2576" y="116"/>
                </a:lnTo>
                <a:lnTo>
                  <a:pt x="2488" y="85"/>
                </a:lnTo>
                <a:lnTo>
                  <a:pt x="2397" y="60"/>
                </a:lnTo>
                <a:lnTo>
                  <a:pt x="2304" y="39"/>
                </a:lnTo>
                <a:lnTo>
                  <a:pt x="2209" y="21"/>
                </a:lnTo>
                <a:lnTo>
                  <a:pt x="2114" y="9"/>
                </a:lnTo>
                <a:lnTo>
                  <a:pt x="2017" y="2"/>
                </a:lnTo>
                <a:lnTo>
                  <a:pt x="1918" y="0"/>
                </a:lnTo>
                <a:lnTo>
                  <a:pt x="1820" y="2"/>
                </a:lnTo>
                <a:lnTo>
                  <a:pt x="1722" y="9"/>
                </a:lnTo>
                <a:lnTo>
                  <a:pt x="1626" y="21"/>
                </a:lnTo>
                <a:lnTo>
                  <a:pt x="1533" y="39"/>
                </a:lnTo>
                <a:lnTo>
                  <a:pt x="1440" y="60"/>
                </a:lnTo>
                <a:lnTo>
                  <a:pt x="1349" y="85"/>
                </a:lnTo>
                <a:lnTo>
                  <a:pt x="1260" y="116"/>
                </a:lnTo>
                <a:lnTo>
                  <a:pt x="1173" y="151"/>
                </a:lnTo>
                <a:lnTo>
                  <a:pt x="1087" y="189"/>
                </a:lnTo>
                <a:lnTo>
                  <a:pt x="1005" y="231"/>
                </a:lnTo>
                <a:lnTo>
                  <a:pt x="924" y="278"/>
                </a:lnTo>
                <a:lnTo>
                  <a:pt x="847" y="328"/>
                </a:lnTo>
                <a:lnTo>
                  <a:pt x="771" y="381"/>
                </a:lnTo>
                <a:lnTo>
                  <a:pt x="699" y="438"/>
                </a:lnTo>
                <a:lnTo>
                  <a:pt x="630" y="499"/>
                </a:lnTo>
                <a:lnTo>
                  <a:pt x="563" y="562"/>
                </a:lnTo>
                <a:lnTo>
                  <a:pt x="499" y="629"/>
                </a:lnTo>
                <a:lnTo>
                  <a:pt x="439" y="699"/>
                </a:lnTo>
                <a:lnTo>
                  <a:pt x="382" y="771"/>
                </a:lnTo>
                <a:lnTo>
                  <a:pt x="328" y="847"/>
                </a:lnTo>
                <a:lnTo>
                  <a:pt x="278" y="924"/>
                </a:lnTo>
                <a:lnTo>
                  <a:pt x="232" y="1005"/>
                </a:lnTo>
                <a:lnTo>
                  <a:pt x="190" y="1087"/>
                </a:lnTo>
                <a:lnTo>
                  <a:pt x="151" y="1172"/>
                </a:lnTo>
                <a:lnTo>
                  <a:pt x="117" y="1259"/>
                </a:lnTo>
                <a:lnTo>
                  <a:pt x="87" y="1348"/>
                </a:lnTo>
                <a:lnTo>
                  <a:pt x="60" y="1439"/>
                </a:lnTo>
                <a:lnTo>
                  <a:pt x="39" y="1531"/>
                </a:lnTo>
                <a:lnTo>
                  <a:pt x="22" y="1626"/>
                </a:lnTo>
                <a:lnTo>
                  <a:pt x="10" y="1722"/>
                </a:lnTo>
                <a:lnTo>
                  <a:pt x="2" y="1819"/>
                </a:lnTo>
                <a:lnTo>
                  <a:pt x="0" y="1918"/>
                </a:lnTo>
                <a:lnTo>
                  <a:pt x="2" y="2015"/>
                </a:lnTo>
                <a:lnTo>
                  <a:pt x="10" y="2113"/>
                </a:lnTo>
                <a:lnTo>
                  <a:pt x="22" y="2209"/>
                </a:lnTo>
                <a:lnTo>
                  <a:pt x="39" y="2303"/>
                </a:lnTo>
                <a:lnTo>
                  <a:pt x="60" y="2396"/>
                </a:lnTo>
                <a:lnTo>
                  <a:pt x="87" y="2486"/>
                </a:lnTo>
                <a:lnTo>
                  <a:pt x="117" y="2576"/>
                </a:lnTo>
                <a:lnTo>
                  <a:pt x="151" y="2663"/>
                </a:lnTo>
                <a:lnTo>
                  <a:pt x="190" y="2748"/>
                </a:lnTo>
                <a:lnTo>
                  <a:pt x="232" y="2831"/>
                </a:lnTo>
                <a:lnTo>
                  <a:pt x="278" y="2910"/>
                </a:lnTo>
                <a:lnTo>
                  <a:pt x="328" y="2989"/>
                </a:lnTo>
                <a:lnTo>
                  <a:pt x="382" y="3064"/>
                </a:lnTo>
                <a:lnTo>
                  <a:pt x="439" y="3136"/>
                </a:lnTo>
                <a:lnTo>
                  <a:pt x="499" y="3206"/>
                </a:lnTo>
                <a:lnTo>
                  <a:pt x="563" y="3273"/>
                </a:lnTo>
                <a:lnTo>
                  <a:pt x="630" y="3336"/>
                </a:lnTo>
                <a:lnTo>
                  <a:pt x="699" y="3396"/>
                </a:lnTo>
                <a:lnTo>
                  <a:pt x="771" y="3453"/>
                </a:lnTo>
                <a:lnTo>
                  <a:pt x="847" y="3507"/>
                </a:lnTo>
                <a:lnTo>
                  <a:pt x="924" y="3557"/>
                </a:lnTo>
                <a:lnTo>
                  <a:pt x="1005" y="3603"/>
                </a:lnTo>
                <a:lnTo>
                  <a:pt x="1087" y="3646"/>
                </a:lnTo>
                <a:lnTo>
                  <a:pt x="1173" y="3685"/>
                </a:lnTo>
                <a:lnTo>
                  <a:pt x="1260" y="3718"/>
                </a:lnTo>
                <a:lnTo>
                  <a:pt x="1349" y="3749"/>
                </a:lnTo>
                <a:lnTo>
                  <a:pt x="1440" y="3774"/>
                </a:lnTo>
                <a:lnTo>
                  <a:pt x="1533" y="3797"/>
                </a:lnTo>
                <a:lnTo>
                  <a:pt x="1626" y="3813"/>
                </a:lnTo>
                <a:lnTo>
                  <a:pt x="1722" y="3825"/>
                </a:lnTo>
                <a:lnTo>
                  <a:pt x="1820" y="3832"/>
                </a:lnTo>
                <a:lnTo>
                  <a:pt x="1918" y="3835"/>
                </a:lnTo>
                <a:close/>
              </a:path>
            </a:pathLst>
          </a:custGeom>
          <a:solidFill>
            <a:srgbClr val="FF9933"/>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rgbClr val="000000"/>
                </a:solidFill>
                <a:latin typeface="Huawei Sans" panose="020C0503030203020204" pitchFamily="34" charset="0"/>
                <a:ea typeface="方正兰亭黑简体" panose="02000000000000000000" pitchFamily="2" charset="-122"/>
              </a:rPr>
              <a:t>集成</a:t>
            </a:r>
            <a:endParaRPr lang="en-US" altLang="zh-CN" sz="1349" dirty="0">
              <a:solidFill>
                <a:srgbClr val="000000"/>
              </a:solidFill>
              <a:latin typeface="Huawei Sans" panose="020C0503030203020204" pitchFamily="34" charset="0"/>
              <a:ea typeface="方正兰亭黑简体" panose="02000000000000000000" pitchFamily="2" charset="-122"/>
            </a:endParaRPr>
          </a:p>
        </p:txBody>
      </p:sp>
      <p:sp>
        <p:nvSpPr>
          <p:cNvPr id="4" name="矩形 3"/>
          <p:cNvSpPr/>
          <p:nvPr/>
        </p:nvSpPr>
        <p:spPr>
          <a:xfrm>
            <a:off x="504589" y="1622724"/>
            <a:ext cx="2985629" cy="1075744"/>
          </a:xfrm>
          <a:prstGeom prst="rect">
            <a:avLst/>
          </a:prstGeom>
        </p:spPr>
        <p:txBody>
          <a:bodyPr wrap="square">
            <a:spAutoFit/>
          </a:bodyPr>
          <a:lstStyle/>
          <a:p>
            <a:pPr>
              <a:lnSpc>
                <a:spcPct val="130000"/>
              </a:lnSpc>
              <a:defRPr/>
            </a:pPr>
            <a:r>
              <a:rPr lang="en-US" altLang="zh-CN" sz="1000" dirty="0">
                <a:solidFill>
                  <a:srgbClr val="C00000"/>
                </a:solidFill>
                <a:latin typeface="Huawei Sans" panose="020C0503030203020204" pitchFamily="34" charset="0"/>
                <a:ea typeface="方正兰亭黑简体" panose="02000000000000000000" pitchFamily="2" charset="-122"/>
              </a:rPr>
              <a:t>① CPU</a:t>
            </a:r>
            <a:r>
              <a:rPr lang="zh-CN" altLang="en-US" sz="1000" dirty="0">
                <a:solidFill>
                  <a:srgbClr val="C00000"/>
                </a:solidFill>
                <a:latin typeface="Huawei Sans" panose="020C0503030203020204" pitchFamily="34" charset="0"/>
                <a:ea typeface="方正兰亭黑简体" panose="02000000000000000000" pitchFamily="2" charset="-122"/>
              </a:rPr>
              <a:t>性能是关键：</a:t>
            </a:r>
            <a:endParaRPr lang="en-US" altLang="zh-CN" sz="1000" dirty="0">
              <a:solidFill>
                <a:srgbClr val="C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defRPr/>
            </a:pPr>
            <a:r>
              <a:rPr lang="zh-CN" altLang="en-US" sz="1000" dirty="0">
                <a:solidFill>
                  <a:srgbClr val="000000"/>
                </a:solidFill>
                <a:latin typeface="Huawei Sans" panose="020C0503030203020204" pitchFamily="34" charset="0"/>
                <a:ea typeface="方正兰亭黑简体" panose="02000000000000000000" pitchFamily="2" charset="-122"/>
              </a:rPr>
              <a:t>通过自研泰山核和多核，性能是</a:t>
            </a:r>
            <a:r>
              <a:rPr lang="en-US" altLang="zh-CN" sz="1000" dirty="0" err="1">
                <a:solidFill>
                  <a:srgbClr val="000000"/>
                </a:solidFill>
                <a:latin typeface="Huawei Sans" panose="020C0503030203020204" pitchFamily="34" charset="0"/>
                <a:ea typeface="方正兰亭黑简体" panose="02000000000000000000" pitchFamily="2" charset="-122"/>
              </a:rPr>
              <a:t>SkyLake</a:t>
            </a:r>
            <a:r>
              <a:rPr lang="en-US" altLang="zh-CN" sz="1000" dirty="0">
                <a:solidFill>
                  <a:srgbClr val="000000"/>
                </a:solidFill>
                <a:latin typeface="Huawei Sans" panose="020C0503030203020204" pitchFamily="34" charset="0"/>
                <a:ea typeface="方正兰亭黑简体" panose="02000000000000000000" pitchFamily="2" charset="-122"/>
              </a:rPr>
              <a:t> 6148</a:t>
            </a:r>
            <a:r>
              <a:rPr lang="zh-CN" altLang="en-US" sz="1000" dirty="0">
                <a:solidFill>
                  <a:srgbClr val="000000"/>
                </a:solidFill>
                <a:latin typeface="Huawei Sans" panose="020C0503030203020204" pitchFamily="34" charset="0"/>
                <a:ea typeface="方正兰亭黑简体" panose="02000000000000000000" pitchFamily="2" charset="-122"/>
              </a:rPr>
              <a:t>的</a:t>
            </a:r>
            <a:r>
              <a:rPr lang="en-US" altLang="zh-CN" sz="1000" dirty="0">
                <a:solidFill>
                  <a:srgbClr val="000000"/>
                </a:solidFill>
                <a:latin typeface="Huawei Sans" panose="020C0503030203020204" pitchFamily="34" charset="0"/>
                <a:ea typeface="方正兰亭黑简体" panose="02000000000000000000" pitchFamily="2" charset="-122"/>
              </a:rPr>
              <a:t>1.4</a:t>
            </a:r>
            <a:r>
              <a:rPr lang="zh-CN" altLang="en-US" sz="1000" dirty="0">
                <a:solidFill>
                  <a:srgbClr val="000000"/>
                </a:solidFill>
                <a:latin typeface="Huawei Sans" panose="020C0503030203020204" pitchFamily="34" charset="0"/>
                <a:ea typeface="方正兰亭黑简体" panose="02000000000000000000" pitchFamily="2" charset="-122"/>
              </a:rPr>
              <a:t>倍，达到</a:t>
            </a:r>
            <a:r>
              <a:rPr lang="zh-CN" altLang="en-US" sz="1000" dirty="0">
                <a:solidFill>
                  <a:srgbClr val="C00000"/>
                </a:solidFill>
                <a:latin typeface="Huawei Sans" panose="020C0503030203020204" pitchFamily="34" charset="0"/>
                <a:ea typeface="方正兰亭黑简体" panose="02000000000000000000" pitchFamily="2" charset="-122"/>
              </a:rPr>
              <a:t>下一代</a:t>
            </a:r>
            <a:r>
              <a:rPr lang="en-US" altLang="zh-CN" sz="1000" dirty="0">
                <a:solidFill>
                  <a:srgbClr val="C00000"/>
                </a:solidFill>
                <a:latin typeface="Huawei Sans" panose="020C0503030203020204" pitchFamily="34" charset="0"/>
                <a:ea typeface="方正兰亭黑简体" panose="02000000000000000000" pitchFamily="2" charset="-122"/>
              </a:rPr>
              <a:t>XEON V6</a:t>
            </a:r>
            <a:r>
              <a:rPr lang="zh-CN" altLang="en-US" sz="1000" dirty="0">
                <a:solidFill>
                  <a:srgbClr val="C00000"/>
                </a:solidFill>
                <a:latin typeface="Huawei Sans" panose="020C0503030203020204" pitchFamily="34" charset="0"/>
                <a:ea typeface="方正兰亭黑简体" panose="02000000000000000000" pitchFamily="2" charset="-122"/>
              </a:rPr>
              <a:t>性能。</a:t>
            </a:r>
            <a:endParaRPr lang="en-US" altLang="zh-CN" sz="1000" dirty="0">
              <a:solidFill>
                <a:srgbClr val="C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defRPr/>
            </a:pPr>
            <a:r>
              <a:rPr lang="zh-CN" altLang="en-US" sz="1000" dirty="0">
                <a:solidFill>
                  <a:srgbClr val="000000"/>
                </a:solidFill>
                <a:latin typeface="Huawei Sans" panose="020C0503030203020204" pitchFamily="34" charset="0"/>
                <a:ea typeface="方正兰亭黑简体" panose="02000000000000000000" pitchFamily="2" charset="-122"/>
              </a:rPr>
              <a:t>多</a:t>
            </a:r>
            <a:r>
              <a:rPr lang="en-US" altLang="zh-CN" sz="1000" dirty="0">
                <a:solidFill>
                  <a:srgbClr val="000000"/>
                </a:solidFill>
                <a:latin typeface="Huawei Sans" panose="020C0503030203020204" pitchFamily="34" charset="0"/>
                <a:ea typeface="方正兰亭黑简体" panose="02000000000000000000" pitchFamily="2" charset="-122"/>
              </a:rPr>
              <a:t>P</a:t>
            </a:r>
            <a:r>
              <a:rPr lang="zh-CN" altLang="en-US" sz="1000" dirty="0">
                <a:solidFill>
                  <a:srgbClr val="000000"/>
                </a:solidFill>
                <a:latin typeface="Huawei Sans" panose="020C0503030203020204" pitchFamily="34" charset="0"/>
                <a:ea typeface="方正兰亭黑简体" panose="02000000000000000000" pitchFamily="2" charset="-122"/>
              </a:rPr>
              <a:t>架构支撑产品性能扩展。</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Huawei Sans" panose="020C0503030203020204" pitchFamily="34" charset="0"/>
                <a:ea typeface="方正兰亭黑简体" panose="02000000000000000000" pitchFamily="2" charset="-122"/>
              </a:rPr>
              <a:t>性能不低于友商的同时，保持</a:t>
            </a:r>
            <a:r>
              <a:rPr lang="en-US" altLang="zh-CN" sz="1000" dirty="0">
                <a:solidFill>
                  <a:srgbClr val="C00000"/>
                </a:solidFill>
                <a:latin typeface="Huawei Sans" panose="020C0503030203020204" pitchFamily="34" charset="0"/>
                <a:ea typeface="方正兰亭黑简体" panose="02000000000000000000" pitchFamily="2" charset="-122"/>
              </a:rPr>
              <a:t>26%+</a:t>
            </a:r>
            <a:r>
              <a:rPr lang="zh-CN" altLang="en-US" sz="1000" dirty="0">
                <a:solidFill>
                  <a:srgbClr val="000000"/>
                </a:solidFill>
                <a:latin typeface="Huawei Sans" panose="020C0503030203020204" pitchFamily="34" charset="0"/>
                <a:ea typeface="方正兰亭黑简体" panose="02000000000000000000" pitchFamily="2" charset="-122"/>
              </a:rPr>
              <a:t>功耗优势。</a:t>
            </a:r>
            <a:endParaRPr lang="en-US" altLang="zh-CN" sz="1000" dirty="0">
              <a:solidFill>
                <a:srgbClr val="C00000"/>
              </a:solidFill>
              <a:latin typeface="Huawei Sans" panose="020C0503030203020204" pitchFamily="34" charset="0"/>
              <a:ea typeface="方正兰亭黑简体" panose="02000000000000000000" pitchFamily="2" charset="-122"/>
            </a:endParaRPr>
          </a:p>
        </p:txBody>
      </p:sp>
      <p:sp>
        <p:nvSpPr>
          <p:cNvPr id="7" name="矩形 6"/>
          <p:cNvSpPr/>
          <p:nvPr/>
        </p:nvSpPr>
        <p:spPr>
          <a:xfrm>
            <a:off x="501379" y="3663794"/>
            <a:ext cx="3377684" cy="675634"/>
          </a:xfrm>
          <a:prstGeom prst="rect">
            <a:avLst/>
          </a:prstGeom>
        </p:spPr>
        <p:txBody>
          <a:bodyPr wrap="square">
            <a:spAutoFit/>
          </a:bodyPr>
          <a:lstStyle/>
          <a:p>
            <a:pPr>
              <a:lnSpc>
                <a:spcPct val="130000"/>
              </a:lnSpc>
            </a:pPr>
            <a:r>
              <a:rPr lang="en-US" altLang="zh-CN" sz="1000" dirty="0">
                <a:solidFill>
                  <a:srgbClr val="C00000"/>
                </a:solidFill>
                <a:latin typeface="Huawei Sans" panose="020C0503030203020204" pitchFamily="34" charset="0"/>
                <a:ea typeface="方正兰亭黑简体" panose="02000000000000000000" pitchFamily="2" charset="-122"/>
              </a:rPr>
              <a:t>② SoC</a:t>
            </a:r>
            <a:r>
              <a:rPr lang="zh-CN" altLang="en-US" sz="1000" dirty="0">
                <a:solidFill>
                  <a:srgbClr val="C00000"/>
                </a:solidFill>
                <a:latin typeface="Huawei Sans" panose="020C0503030203020204" pitchFamily="34" charset="0"/>
                <a:ea typeface="方正兰亭黑简体" panose="02000000000000000000" pitchFamily="2" charset="-122"/>
              </a:rPr>
              <a:t>高度集成</a:t>
            </a:r>
            <a:r>
              <a:rPr lang="zh-CN" altLang="en-US" sz="1000" dirty="0">
                <a:solidFill>
                  <a:srgbClr val="000000"/>
                </a:solidFill>
                <a:latin typeface="Huawei Sans" panose="020C0503030203020204" pitchFamily="34" charset="0"/>
                <a:ea typeface="方正兰亭黑简体" panose="02000000000000000000" pitchFamily="2" charset="-122"/>
              </a:rPr>
              <a:t>：丰富的</a:t>
            </a:r>
            <a:r>
              <a:rPr lang="en-US" altLang="zh-CN" sz="1000" dirty="0">
                <a:solidFill>
                  <a:srgbClr val="000000"/>
                </a:solidFill>
                <a:latin typeface="Huawei Sans" panose="020C0503030203020204" pitchFamily="34" charset="0"/>
                <a:ea typeface="方正兰亭黑简体" panose="02000000000000000000" pitchFamily="2" charset="-122"/>
              </a:rPr>
              <a:t>IO</a:t>
            </a:r>
            <a:r>
              <a:rPr lang="zh-CN" altLang="en-US" sz="1000" dirty="0">
                <a:solidFill>
                  <a:srgbClr val="000000"/>
                </a:solidFill>
                <a:latin typeface="Huawei Sans" panose="020C0503030203020204" pitchFamily="34" charset="0"/>
                <a:ea typeface="方正兰亭黑简体" panose="02000000000000000000" pitchFamily="2" charset="-122"/>
              </a:rPr>
              <a:t>接口，支撑硬件极简设计</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en-US" altLang="zh-CN" sz="1000" dirty="0">
                <a:solidFill>
                  <a:srgbClr val="000000"/>
                </a:solidFill>
                <a:latin typeface="Huawei Sans" panose="020C0503030203020204" pitchFamily="34" charset="0"/>
                <a:ea typeface="方正兰亭黑简体" panose="02000000000000000000" pitchFamily="2" charset="-122"/>
              </a:rPr>
              <a:t>8 Channel DDR4</a:t>
            </a:r>
            <a:r>
              <a:rPr lang="zh-CN" altLang="en-US" sz="1000" dirty="0">
                <a:solidFill>
                  <a:srgbClr val="000000"/>
                </a:solidFill>
                <a:latin typeface="Huawei Sans" panose="020C0503030203020204" pitchFamily="34" charset="0"/>
                <a:ea typeface="方正兰亭黑简体" panose="02000000000000000000" pitchFamily="2" charset="-122"/>
              </a:rPr>
              <a:t>。</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en-US" altLang="zh-CN" sz="1000" dirty="0">
                <a:solidFill>
                  <a:srgbClr val="000000"/>
                </a:solidFill>
                <a:latin typeface="Huawei Sans" panose="020C0503030203020204" pitchFamily="34" charset="0"/>
                <a:ea typeface="方正兰亭黑简体" panose="02000000000000000000" pitchFamily="2" charset="-122"/>
              </a:rPr>
              <a:t>PCIe4.0</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100GE</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SAS3.0</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NVME</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RoCE v2</a:t>
            </a:r>
          </a:p>
        </p:txBody>
      </p:sp>
      <p:sp>
        <p:nvSpPr>
          <p:cNvPr id="228" name="矩形 227"/>
          <p:cNvSpPr/>
          <p:nvPr/>
        </p:nvSpPr>
        <p:spPr>
          <a:xfrm>
            <a:off x="5532034" y="1752870"/>
            <a:ext cx="2874416" cy="1515864"/>
          </a:xfrm>
          <a:prstGeom prst="rect">
            <a:avLst/>
          </a:prstGeom>
        </p:spPr>
        <p:txBody>
          <a:bodyPr wrap="square">
            <a:spAutoFit/>
          </a:bodyPr>
          <a:lstStyle/>
          <a:p>
            <a:pPr>
              <a:lnSpc>
                <a:spcPct val="130000"/>
              </a:lnSpc>
            </a:pPr>
            <a:r>
              <a:rPr lang="zh-CN" altLang="en-US" sz="1100" dirty="0">
                <a:solidFill>
                  <a:srgbClr val="C00000"/>
                </a:solidFill>
                <a:latin typeface="Huawei Sans" panose="020C0503030203020204" pitchFamily="34" charset="0"/>
                <a:ea typeface="方正兰亭黑简体" panose="02000000000000000000" pitchFamily="2" charset="-122"/>
              </a:rPr>
              <a:t>③ 芯片和产品</a:t>
            </a:r>
            <a:r>
              <a:rPr lang="en-US" altLang="zh-CN" sz="1100" dirty="0">
                <a:solidFill>
                  <a:srgbClr val="C00000"/>
                </a:solidFill>
                <a:latin typeface="Huawei Sans" panose="020C0503030203020204" pitchFamily="34" charset="0"/>
                <a:ea typeface="方正兰亭黑简体" panose="02000000000000000000" pitchFamily="2" charset="-122"/>
              </a:rPr>
              <a:t>Co-Design</a:t>
            </a:r>
            <a:r>
              <a:rPr lang="zh-CN" altLang="en-US" sz="1100" dirty="0">
                <a:solidFill>
                  <a:srgbClr val="C00000"/>
                </a:solidFill>
                <a:latin typeface="Huawei Sans" panose="020C0503030203020204" pitchFamily="34" charset="0"/>
                <a:ea typeface="方正兰亭黑简体" panose="02000000000000000000" pitchFamily="2" charset="-122"/>
              </a:rPr>
              <a:t>，架构创新：</a:t>
            </a:r>
            <a:r>
              <a:rPr lang="en-US" altLang="zh-CN" sz="1100" dirty="0">
                <a:solidFill>
                  <a:srgbClr val="000000"/>
                </a:solidFill>
                <a:latin typeface="Huawei Sans" panose="020C0503030203020204" pitchFamily="34" charset="0"/>
                <a:ea typeface="方正兰亭黑简体" panose="02000000000000000000" pitchFamily="2" charset="-122"/>
              </a:rPr>
              <a:t>X86</a:t>
            </a:r>
            <a:r>
              <a:rPr lang="zh-CN" altLang="en-US" sz="1100" dirty="0">
                <a:solidFill>
                  <a:srgbClr val="000000"/>
                </a:solidFill>
                <a:latin typeface="Huawei Sans" panose="020C0503030203020204" pitchFamily="34" charset="0"/>
                <a:ea typeface="方正兰亭黑简体" panose="02000000000000000000" pitchFamily="2" charset="-122"/>
              </a:rPr>
              <a:t>性能提升乏力，异构加速卸载成为常态</a:t>
            </a:r>
            <a:endParaRPr lang="en-US" altLang="zh-CN" sz="11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Huawei Sans" panose="020C0503030203020204" pitchFamily="34" charset="0"/>
                <a:ea typeface="方正兰亭黑简体" panose="02000000000000000000" pitchFamily="2" charset="-122"/>
              </a:rPr>
              <a:t>内置</a:t>
            </a:r>
            <a:r>
              <a:rPr lang="en-US" altLang="zh-CN" sz="1000" dirty="0">
                <a:solidFill>
                  <a:srgbClr val="000000"/>
                </a:solidFill>
                <a:latin typeface="Huawei Sans" panose="020C0503030203020204" pitchFamily="34" charset="0"/>
                <a:ea typeface="方正兰亭黑简体" panose="02000000000000000000" pitchFamily="2" charset="-122"/>
              </a:rPr>
              <a:t>RAID</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RSA/SEC</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GZIP</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EC</a:t>
            </a:r>
            <a:r>
              <a:rPr lang="zh-CN" altLang="en-US" sz="1000" dirty="0">
                <a:solidFill>
                  <a:srgbClr val="000000"/>
                </a:solidFill>
                <a:latin typeface="Huawei Sans" panose="020C0503030203020204" pitchFamily="34" charset="0"/>
                <a:ea typeface="方正兰亭黑简体" panose="02000000000000000000" pitchFamily="2" charset="-122"/>
              </a:rPr>
              <a:t>、重删、</a:t>
            </a:r>
            <a:r>
              <a:rPr lang="en-US" altLang="zh-CN" sz="1000" dirty="0">
                <a:solidFill>
                  <a:srgbClr val="000000"/>
                </a:solidFill>
                <a:latin typeface="Huawei Sans" panose="020C0503030203020204" pitchFamily="34" charset="0"/>
                <a:ea typeface="方正兰亭黑简体" panose="02000000000000000000" pitchFamily="2" charset="-122"/>
              </a:rPr>
              <a:t>POE</a:t>
            </a:r>
            <a:r>
              <a:rPr lang="zh-CN" altLang="en-US" sz="1000" dirty="0">
                <a:solidFill>
                  <a:srgbClr val="000000"/>
                </a:solidFill>
                <a:latin typeface="Huawei Sans" panose="020C0503030203020204" pitchFamily="34" charset="0"/>
                <a:ea typeface="方正兰亭黑简体" panose="02000000000000000000" pitchFamily="2" charset="-122"/>
              </a:rPr>
              <a:t>加速，为产品提供</a:t>
            </a:r>
            <a:r>
              <a:rPr lang="en-US" altLang="zh-CN" sz="1000" dirty="0">
                <a:solidFill>
                  <a:srgbClr val="000000"/>
                </a:solidFill>
                <a:latin typeface="Huawei Sans" panose="020C0503030203020204" pitchFamily="34" charset="0"/>
                <a:ea typeface="方正兰亭黑简体" panose="02000000000000000000" pitchFamily="2" charset="-122"/>
              </a:rPr>
              <a:t>In-Line</a:t>
            </a:r>
            <a:r>
              <a:rPr lang="zh-CN" altLang="en-US" sz="1000" dirty="0">
                <a:solidFill>
                  <a:srgbClr val="000000"/>
                </a:solidFill>
                <a:latin typeface="Huawei Sans" panose="020C0503030203020204" pitchFamily="34" charset="0"/>
                <a:ea typeface="方正兰亭黑简体" panose="02000000000000000000" pitchFamily="2" charset="-122"/>
              </a:rPr>
              <a:t>业务加速，免锁队列和</a:t>
            </a:r>
            <a:r>
              <a:rPr lang="en-US" altLang="zh-CN" sz="1000" dirty="0">
                <a:solidFill>
                  <a:srgbClr val="000000"/>
                </a:solidFill>
                <a:latin typeface="Huawei Sans" panose="020C0503030203020204" pitchFamily="34" charset="0"/>
                <a:ea typeface="方正兰亭黑简体" panose="02000000000000000000" pitchFamily="2" charset="-122"/>
              </a:rPr>
              <a:t>SSD NVMe DMA</a:t>
            </a:r>
            <a:r>
              <a:rPr lang="zh-CN" altLang="en-US" sz="1000" dirty="0">
                <a:solidFill>
                  <a:srgbClr val="000000"/>
                </a:solidFill>
                <a:latin typeface="Huawei Sans" panose="020C0503030203020204" pitchFamily="34" charset="0"/>
                <a:ea typeface="方正兰亭黑简体" panose="02000000000000000000" pitchFamily="2" charset="-122"/>
              </a:rPr>
              <a:t>加速。 </a:t>
            </a:r>
            <a:endParaRPr lang="en-US" altLang="zh-CN" sz="1000" dirty="0">
              <a:solidFill>
                <a:srgbClr val="000000"/>
              </a:solidFill>
              <a:latin typeface="Huawei Sans" panose="020C0503030203020204" pitchFamily="34" charset="0"/>
              <a:ea typeface="方正兰亭黑简体" panose="02000000000000000000"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Huawei Sans" panose="020C0503030203020204" pitchFamily="34" charset="0"/>
                <a:ea typeface="方正兰亭黑简体" panose="02000000000000000000" pitchFamily="2" charset="-122"/>
              </a:rPr>
              <a:t>外接扩展加速</a:t>
            </a:r>
            <a:r>
              <a:rPr lang="en-US" altLang="zh-CN" sz="1000" dirty="0">
                <a:solidFill>
                  <a:srgbClr val="000000"/>
                </a:solidFill>
                <a:latin typeface="Huawei Sans" panose="020C0503030203020204" pitchFamily="34" charset="0"/>
                <a:ea typeface="方正兰亭黑简体" panose="02000000000000000000" pitchFamily="2" charset="-122"/>
              </a:rPr>
              <a:t>(CCIX</a:t>
            </a:r>
            <a:r>
              <a:rPr lang="zh-CN" altLang="en-US" sz="1000" dirty="0">
                <a:solidFill>
                  <a:srgbClr val="000000"/>
                </a:solidFill>
                <a:latin typeface="Huawei Sans" panose="020C0503030203020204" pitchFamily="34" charset="0"/>
                <a:ea typeface="方正兰亭黑简体" panose="02000000000000000000" pitchFamily="2" charset="-122"/>
              </a:rPr>
              <a:t>、</a:t>
            </a:r>
            <a:r>
              <a:rPr lang="en-US" altLang="zh-CN" sz="1000" dirty="0">
                <a:solidFill>
                  <a:srgbClr val="000000"/>
                </a:solidFill>
                <a:latin typeface="Huawei Sans" panose="020C0503030203020204" pitchFamily="34" charset="0"/>
                <a:ea typeface="方正兰亭黑简体" panose="02000000000000000000" pitchFamily="2" charset="-122"/>
              </a:rPr>
              <a:t>SDI)</a:t>
            </a:r>
            <a:r>
              <a:rPr lang="zh-CN" altLang="en-US" sz="1000" dirty="0">
                <a:solidFill>
                  <a:srgbClr val="000000"/>
                </a:solidFill>
                <a:latin typeface="Huawei Sans" panose="020C0503030203020204" pitchFamily="34" charset="0"/>
                <a:ea typeface="方正兰亭黑简体" panose="02000000000000000000" pitchFamily="2" charset="-122"/>
              </a:rPr>
              <a:t>， 承载存储和云业务卸载架构创新。</a:t>
            </a:r>
          </a:p>
        </p:txBody>
      </p:sp>
      <p:sp>
        <p:nvSpPr>
          <p:cNvPr id="138" name="Rectangle 26"/>
          <p:cNvSpPr>
            <a:spLocks noChangeArrowheads="1"/>
          </p:cNvSpPr>
          <p:nvPr/>
        </p:nvSpPr>
        <p:spPr bwMode="auto">
          <a:xfrm>
            <a:off x="3717866" y="3864073"/>
            <a:ext cx="360650" cy="13607"/>
          </a:xfrm>
          <a:prstGeom prst="rect">
            <a:avLst/>
          </a:prstGeom>
          <a:solidFill>
            <a:srgbClr val="FF9933"/>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
        <p:nvSpPr>
          <p:cNvPr id="27" name="Rectangle 22"/>
          <p:cNvSpPr>
            <a:spLocks noChangeArrowheads="1"/>
          </p:cNvSpPr>
          <p:nvPr/>
        </p:nvSpPr>
        <p:spPr bwMode="auto">
          <a:xfrm rot="5400000">
            <a:off x="3560165" y="4032726"/>
            <a:ext cx="322740" cy="13607"/>
          </a:xfrm>
          <a:prstGeom prst="rect">
            <a:avLst/>
          </a:prstGeom>
          <a:solidFill>
            <a:srgbClr val="FF9933"/>
          </a:solidFill>
          <a:ln w="12700">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pic>
        <p:nvPicPr>
          <p:cNvPr id="8" name="图片 7"/>
          <p:cNvPicPr>
            <a:picLocks noChangeAspect="1"/>
          </p:cNvPicPr>
          <p:nvPr/>
        </p:nvPicPr>
        <p:blipFill>
          <a:blip r:embed="rId3"/>
          <a:stretch>
            <a:fillRect/>
          </a:stretch>
        </p:blipFill>
        <p:spPr>
          <a:xfrm>
            <a:off x="4664165" y="3918032"/>
            <a:ext cx="3894750" cy="1572650"/>
          </a:xfrm>
          <a:prstGeom prst="rect">
            <a:avLst/>
          </a:prstGeom>
        </p:spPr>
      </p:pic>
      <p:pic>
        <p:nvPicPr>
          <p:cNvPr id="10" name="图片 9"/>
          <p:cNvPicPr>
            <a:picLocks noChangeAspect="1"/>
          </p:cNvPicPr>
          <p:nvPr/>
        </p:nvPicPr>
        <p:blipFill>
          <a:blip r:embed="rId4"/>
          <a:stretch>
            <a:fillRect/>
          </a:stretch>
        </p:blipFill>
        <p:spPr>
          <a:xfrm>
            <a:off x="570235" y="4308572"/>
            <a:ext cx="2628458" cy="1202088"/>
          </a:xfrm>
          <a:prstGeom prst="rect">
            <a:avLst/>
          </a:prstGeom>
        </p:spPr>
      </p:pic>
      <p:pic>
        <p:nvPicPr>
          <p:cNvPr id="5" name="图片 4"/>
          <p:cNvPicPr>
            <a:picLocks noChangeAspect="1"/>
          </p:cNvPicPr>
          <p:nvPr/>
        </p:nvPicPr>
        <p:blipFill>
          <a:blip r:embed="rId5"/>
          <a:stretch>
            <a:fillRect/>
          </a:stretch>
        </p:blipFill>
        <p:spPr>
          <a:xfrm>
            <a:off x="563758" y="2684390"/>
            <a:ext cx="2619104" cy="999969"/>
          </a:xfrm>
          <a:prstGeom prst="rect">
            <a:avLst/>
          </a:prstGeom>
        </p:spPr>
      </p:pic>
      <p:sp>
        <p:nvSpPr>
          <p:cNvPr id="2" name="标题 1"/>
          <p:cNvSpPr>
            <a:spLocks noGrp="1"/>
          </p:cNvSpPr>
          <p:nvPr>
            <p:ph type="title"/>
          </p:nvPr>
        </p:nvSpPr>
        <p:spPr/>
        <p:txBody>
          <a:bodyPr/>
          <a:lstStyle/>
          <a:p>
            <a:r>
              <a:rPr lang="zh-CN" altLang="en-US" sz="2550" dirty="0"/>
              <a:t>鲲鹏</a:t>
            </a:r>
            <a:r>
              <a:rPr lang="en-US" altLang="zh-CN" sz="2550" dirty="0"/>
              <a:t>920</a:t>
            </a:r>
            <a:r>
              <a:rPr lang="zh-CN" altLang="en-US" sz="2550" dirty="0"/>
              <a:t>芯片概览：高性能、高集成、异构加速</a:t>
            </a:r>
          </a:p>
        </p:txBody>
      </p:sp>
      <p:sp>
        <p:nvSpPr>
          <p:cNvPr id="137" name="Rectangle 25"/>
          <p:cNvSpPr>
            <a:spLocks noChangeArrowheads="1"/>
          </p:cNvSpPr>
          <p:nvPr/>
        </p:nvSpPr>
        <p:spPr bwMode="auto">
          <a:xfrm flipV="1">
            <a:off x="4664165" y="3261976"/>
            <a:ext cx="385349" cy="34289"/>
          </a:xfrm>
          <a:prstGeom prst="rect">
            <a:avLst/>
          </a:prstGeom>
          <a:solidFill>
            <a:srgbClr val="FFE2B8"/>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5975833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副标题 1"/>
          <p:cNvSpPr txBox="1">
            <a:spLocks/>
          </p:cNvSpPr>
          <p:nvPr/>
        </p:nvSpPr>
        <p:spPr>
          <a:xfrm>
            <a:off x="1240899" y="4918270"/>
            <a:ext cx="1366585" cy="346577"/>
          </a:xfrm>
          <a:prstGeom prst="rect">
            <a:avLst/>
          </a:prstGeom>
        </p:spPr>
        <p:txBody>
          <a:bodyPr lIns="0" tIns="0" rIns="0" bIns="0" anchor="t">
            <a:normAutofit fontScale="40000" lnSpcReduction="200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algn="ctr" fontAlgn="t">
              <a:spcAft>
                <a:spcPct val="0"/>
              </a:spcAft>
            </a:pPr>
            <a:r>
              <a:rPr lang="zh-CN" altLang="en-US" sz="11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高集成：</a:t>
            </a:r>
            <a:r>
              <a:rPr lang="en-US" altLang="zh-CN" sz="1199"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4in1</a:t>
            </a:r>
          </a:p>
        </p:txBody>
      </p:sp>
      <p:grpSp>
        <p:nvGrpSpPr>
          <p:cNvPr id="51" name="组合 50"/>
          <p:cNvGrpSpPr/>
          <p:nvPr/>
        </p:nvGrpSpPr>
        <p:grpSpPr>
          <a:xfrm>
            <a:off x="2974879" y="2005199"/>
            <a:ext cx="4405241" cy="3004202"/>
            <a:chOff x="881594" y="2244456"/>
            <a:chExt cx="4252657" cy="2805099"/>
          </a:xfrm>
        </p:grpSpPr>
        <p:grpSp>
          <p:nvGrpSpPr>
            <p:cNvPr id="52" name="成组"/>
            <p:cNvGrpSpPr/>
            <p:nvPr/>
          </p:nvGrpSpPr>
          <p:grpSpPr>
            <a:xfrm>
              <a:off x="881594" y="2244456"/>
              <a:ext cx="4252657" cy="2805099"/>
              <a:chOff x="0" y="0"/>
              <a:chExt cx="8818052" cy="5816485"/>
            </a:xfrm>
          </p:grpSpPr>
          <p:sp>
            <p:nvSpPr>
              <p:cNvPr id="108" name="矩形"/>
              <p:cNvSpPr/>
              <p:nvPr/>
            </p:nvSpPr>
            <p:spPr>
              <a:xfrm>
                <a:off x="13122" y="4267561"/>
                <a:ext cx="8802584" cy="1548924"/>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1560" tIns="11560" rIns="11560" bIns="11560" numCol="1" anchor="ctr">
                <a:noAutofit/>
              </a:bodyPr>
              <a:lstStyle/>
              <a:p>
                <a:pPr defTabSz="815993" fontAlgn="t" hangingPunct="0">
                  <a:spcBef>
                    <a:spcPct val="0"/>
                  </a:spcBef>
                  <a:spcAft>
                    <a:spcPct val="0"/>
                  </a:spcAft>
                  <a:defRPr sz="2200" b="0">
                    <a:solidFill>
                      <a:srgbClr val="000000"/>
                    </a:solidFill>
                    <a:latin typeface="Arial"/>
                    <a:ea typeface="Arial"/>
                    <a:cs typeface="Arial"/>
                    <a:sym typeface="Arial"/>
                  </a:defRPr>
                </a:pPr>
                <a:endParaRPr sz="11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09" name="形状"/>
              <p:cNvSpPr/>
              <p:nvPr/>
            </p:nvSpPr>
            <p:spPr>
              <a:xfrm>
                <a:off x="10776" y="3278488"/>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1560" tIns="11560" rIns="11560" bIns="11560" numCol="1" anchor="ctr">
                <a:noAutofit/>
              </a:bodyPr>
              <a:lstStyle/>
              <a:p>
                <a:pPr defTabSz="815993" fontAlgn="t" hangingPunct="0">
                  <a:spcBef>
                    <a:spcPct val="0"/>
                  </a:spcBef>
                  <a:spcAft>
                    <a:spcPct val="0"/>
                  </a:spcAft>
                  <a:defRPr sz="2200" b="0">
                    <a:solidFill>
                      <a:srgbClr val="000000"/>
                    </a:solidFill>
                    <a:latin typeface="Arial"/>
                    <a:ea typeface="Arial"/>
                    <a:cs typeface="Arial"/>
                    <a:sym typeface="Arial"/>
                  </a:defRPr>
                </a:pPr>
                <a:endParaRPr sz="11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10" name="矩形"/>
              <p:cNvSpPr/>
              <p:nvPr/>
            </p:nvSpPr>
            <p:spPr>
              <a:xfrm rot="10800000" flipH="1">
                <a:off x="2525" y="0"/>
                <a:ext cx="8802584" cy="1552300"/>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1560" tIns="11560" rIns="11560" bIns="11560" numCol="1" anchor="ctr">
                <a:noAutofit/>
              </a:bodyPr>
              <a:lstStyle/>
              <a:p>
                <a:pPr defTabSz="815993" fontAlgn="t" hangingPunct="0">
                  <a:spcBef>
                    <a:spcPct val="0"/>
                  </a:spcBef>
                  <a:spcAft>
                    <a:spcPct val="0"/>
                  </a:spcAft>
                  <a:defRPr sz="2200" b="0">
                    <a:solidFill>
                      <a:srgbClr val="000000"/>
                    </a:solidFill>
                    <a:latin typeface="Arial"/>
                    <a:ea typeface="Arial"/>
                    <a:cs typeface="Arial"/>
                    <a:sym typeface="Arial"/>
                  </a:defRPr>
                </a:pPr>
                <a:endParaRPr sz="11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11" name="形状"/>
              <p:cNvSpPr/>
              <p:nvPr/>
            </p:nvSpPr>
            <p:spPr>
              <a:xfrm rot="10800000" flipH="1">
                <a:off x="0" y="1577493"/>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1560" tIns="11560" rIns="11560" bIns="11560" numCol="1" anchor="ctr">
                <a:noAutofit/>
              </a:bodyPr>
              <a:lstStyle/>
              <a:p>
                <a:pPr defTabSz="815993" fontAlgn="t" hangingPunct="0">
                  <a:spcBef>
                    <a:spcPct val="0"/>
                  </a:spcBef>
                  <a:spcAft>
                    <a:spcPct val="0"/>
                  </a:spcAft>
                  <a:defRPr sz="2200" b="0">
                    <a:solidFill>
                      <a:srgbClr val="000000"/>
                    </a:solidFill>
                    <a:latin typeface="Arial"/>
                    <a:ea typeface="Arial"/>
                    <a:cs typeface="Arial"/>
                    <a:sym typeface="Arial"/>
                  </a:defRPr>
                </a:pPr>
                <a:endParaRPr sz="11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grpSp>
        <p:sp>
          <p:nvSpPr>
            <p:cNvPr id="53" name="矩形"/>
            <p:cNvSpPr/>
            <p:nvPr/>
          </p:nvSpPr>
          <p:spPr>
            <a:xfrm>
              <a:off x="4058154" y="4463084"/>
              <a:ext cx="995960"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6773" tIns="6773" rIns="6773" bIns="6773" anchor="ctr"/>
            <a:lstStyle/>
            <a:p>
              <a:pPr algn="ctr" defTabSz="110067" fontAlgn="t" hangingPunct="0">
                <a:spcBef>
                  <a:spcPct val="0"/>
                </a:spcBef>
                <a:spcAft>
                  <a:spcPct val="0"/>
                </a:spcAft>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4" name="矩形"/>
            <p:cNvSpPr/>
            <p:nvPr/>
          </p:nvSpPr>
          <p:spPr>
            <a:xfrm>
              <a:off x="959524" y="2517686"/>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6773" tIns="6773" rIns="6773" bIns="6773" anchor="ctr"/>
            <a:lstStyle/>
            <a:p>
              <a:pPr algn="ctr" defTabSz="110067" fontAlgn="t" hangingPunct="0">
                <a:spcBef>
                  <a:spcPct val="0"/>
                </a:spcBef>
                <a:spcAft>
                  <a:spcPct val="0"/>
                </a:spcAft>
                <a:defRPr b="0">
                  <a:latin typeface="+mn-lt"/>
                  <a:ea typeface="+mn-ea"/>
                  <a:cs typeface="+mn-cs"/>
                  <a:sym typeface="Helvetica Neue Medium"/>
                </a:defRPr>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5" name="矩形"/>
            <p:cNvSpPr/>
            <p:nvPr/>
          </p:nvSpPr>
          <p:spPr>
            <a:xfrm>
              <a:off x="3788110" y="3305795"/>
              <a:ext cx="295189" cy="663604"/>
            </a:xfrm>
            <a:prstGeom prst="rect">
              <a:avLst/>
            </a:prstGeom>
            <a:solidFill>
              <a:srgbClr val="9FA0A0">
                <a:alpha val="15000"/>
              </a:srgbClr>
            </a:solidFill>
            <a:ln w="3175">
              <a:solidFill>
                <a:srgbClr val="6C6C6C">
                  <a:alpha val="50000"/>
                </a:srgbClr>
              </a:solidFill>
              <a:miter lim="400000"/>
            </a:ln>
          </p:spPr>
          <p:txBody>
            <a:bodyPr lIns="6773" tIns="6773" rIns="6773" bIns="6773" anchor="ctr"/>
            <a:lstStyle/>
            <a:p>
              <a:pPr algn="ctr" defTabSz="110067" fontAlgn="t" hangingPunct="0">
                <a:spcBef>
                  <a:spcPct val="0"/>
                </a:spcBef>
                <a:spcAft>
                  <a:spcPct val="0"/>
                </a:spcAft>
                <a:defRPr b="0">
                  <a:latin typeface="+mn-lt"/>
                  <a:ea typeface="+mn-ea"/>
                  <a:cs typeface="+mn-cs"/>
                  <a:sym typeface="Helvetica Neue Medium"/>
                </a:defRPr>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6" name="LLC"/>
            <p:cNvSpPr txBox="1"/>
            <p:nvPr/>
          </p:nvSpPr>
          <p:spPr>
            <a:xfrm>
              <a:off x="3825061" y="3547612"/>
              <a:ext cx="221290" cy="190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lvl1pPr>
                <a:defRPr sz="2200" b="0">
                  <a:latin typeface="Huawei Sans"/>
                  <a:ea typeface="Huawei Sans"/>
                  <a:cs typeface="Huawei Sans"/>
                  <a:sym typeface="Huawei Sans"/>
                </a:defRPr>
              </a:lvl1pPr>
            </a:lstStyle>
            <a:p>
              <a:pPr algn="ctr" defTabSz="109538" fontAlgn="t" hangingPunct="0">
                <a:spcBef>
                  <a:spcPct val="0"/>
                </a:spcBef>
                <a:spcAft>
                  <a:spcPct val="0"/>
                </a:spcAft>
              </a:pPr>
              <a:r>
                <a:rPr sz="11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LLC</a:t>
              </a:r>
            </a:p>
          </p:txBody>
        </p:sp>
        <p:sp>
          <p:nvSpPr>
            <p:cNvPr id="57" name="HCCS"/>
            <p:cNvSpPr txBox="1"/>
            <p:nvPr/>
          </p:nvSpPr>
          <p:spPr>
            <a:xfrm>
              <a:off x="1100037" y="2588156"/>
              <a:ext cx="714936" cy="1687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lvl1pPr>
                <a:defRPr b="0">
                  <a:latin typeface="Huawei Sans"/>
                  <a:ea typeface="Huawei Sans"/>
                  <a:cs typeface="Huawei Sans"/>
                  <a:sym typeface="Huawei Sans"/>
                </a:defRPr>
              </a:lvl1pPr>
            </a:lstStyle>
            <a:p>
              <a:pPr algn="ctr" defTabSz="109538" fontAlgn="t" hangingPunct="0">
                <a:spcBef>
                  <a:spcPct val="0"/>
                </a:spcBef>
                <a:spcAft>
                  <a:spcPct val="0"/>
                </a:spcAft>
              </a:pPr>
              <a:r>
                <a:rPr lang="en-US" sz="104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30GT/</a:t>
              </a:r>
              <a:r>
                <a:rPr lang="en-US" altLang="zh-CN" sz="1049" b="1" kern="0" dirty="0">
                  <a:solidFill>
                    <a:srgbClr val="C00000"/>
                  </a:solidFill>
                  <a:latin typeface="Huawei Sans" panose="020C0503030203020204" pitchFamily="34" charset="0"/>
                  <a:ea typeface="方正兰亭黑简体" panose="02000000000000000000" pitchFamily="2" charset="-122"/>
                  <a:cs typeface="+mn-ea"/>
                  <a:sym typeface="微软雅黑" panose="020B0503020204020204" pitchFamily="34" charset="-122"/>
                </a:rPr>
                <a:t>s</a:t>
              </a:r>
              <a:r>
                <a:rPr lang="en-US" altLang="zh-CN" sz="1049" kern="0" dirty="0">
                  <a:solidFill>
                    <a:srgbClr val="1D1D1A"/>
                  </a:solidFill>
                  <a:latin typeface="Huawei Sans" panose="020C0503030203020204" pitchFamily="34" charset="0"/>
                  <a:ea typeface="方正兰亭黑简体" panose="02000000000000000000" pitchFamily="2" charset="-122"/>
                  <a:cs typeface="+mn-ea"/>
                  <a:sym typeface="微软雅黑" panose="020B0503020204020204" pitchFamily="34" charset="-122"/>
                </a:rPr>
                <a:t> </a:t>
              </a:r>
              <a:r>
                <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HCCS</a:t>
              </a:r>
            </a:p>
          </p:txBody>
        </p:sp>
        <p:sp>
          <p:nvSpPr>
            <p:cNvPr id="58" name="矩形"/>
            <p:cNvSpPr/>
            <p:nvPr/>
          </p:nvSpPr>
          <p:spPr>
            <a:xfrm>
              <a:off x="3959419" y="2517686"/>
              <a:ext cx="1126092"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6773" tIns="6773" rIns="6773" bIns="6773" anchor="ctr"/>
            <a:lstStyle/>
            <a:p>
              <a:pPr algn="ctr" defTabSz="110067" fontAlgn="t" hangingPunct="0">
                <a:spcBef>
                  <a:spcPct val="0"/>
                </a:spcBef>
                <a:spcAft>
                  <a:spcPct val="0"/>
                </a:spcAft>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9" name="矩形"/>
            <p:cNvSpPr/>
            <p:nvPr/>
          </p:nvSpPr>
          <p:spPr>
            <a:xfrm>
              <a:off x="3025277" y="4463084"/>
              <a:ext cx="995959"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6773" tIns="6773" rIns="6773" bIns="6773" anchor="ctr"/>
            <a:lstStyle/>
            <a:p>
              <a:pPr algn="ctr" defTabSz="110067" fontAlgn="t" hangingPunct="0">
                <a:spcBef>
                  <a:spcPct val="0"/>
                </a:spcBef>
                <a:spcAft>
                  <a:spcPct val="0"/>
                </a:spcAft>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0" name="Local Bus…"/>
            <p:cNvSpPr txBox="1"/>
            <p:nvPr/>
          </p:nvSpPr>
          <p:spPr>
            <a:xfrm>
              <a:off x="4122415" y="4469440"/>
              <a:ext cx="872780" cy="2766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pPr algn="ctr" defTabSz="109538" fontAlgn="t" hangingPunct="0">
                <a:spcBef>
                  <a:spcPct val="0"/>
                </a:spcBef>
                <a:spcAft>
                  <a:spcPct val="0"/>
                </a:spcAft>
                <a:defRPr b="0">
                  <a:latin typeface="Huawei Sans"/>
                  <a:ea typeface="Huawei Sans"/>
                  <a:cs typeface="Huawei Sans"/>
                  <a:sym typeface="Huawei Sans"/>
                </a:defRPr>
              </a:pPr>
              <a:r>
                <a:rPr sz="900" kern="0" dirty="0">
                  <a:solidFill>
                    <a:srgbClr val="1D1D1A"/>
                  </a:solidFill>
                  <a:latin typeface="Huawei Sans" panose="020C0503030203020204" pitchFamily="34" charset="0"/>
                  <a:ea typeface="方正兰亭黑简体" panose="02000000000000000000" pitchFamily="2" charset="-122"/>
                  <a:cs typeface="Huawei Sans"/>
                  <a:sym typeface="微软雅黑" panose="020B0503020204020204" pitchFamily="34" charset="-122"/>
                </a:rPr>
                <a:t>Local Bus</a:t>
              </a:r>
            </a:p>
            <a:p>
              <a:pPr algn="ctr" defTabSz="109538" fontAlgn="t" hangingPunct="0">
                <a:spcBef>
                  <a:spcPct val="0"/>
                </a:spcBef>
                <a:spcAft>
                  <a:spcPct val="0"/>
                </a:spcAft>
                <a:defRPr b="0">
                  <a:latin typeface="Huawei Sans"/>
                  <a:ea typeface="Huawei Sans"/>
                  <a:cs typeface="Huawei Sans"/>
                  <a:sym typeface="Huawei Sans"/>
                </a:defRPr>
              </a:pPr>
              <a:r>
                <a:rPr sz="900" kern="0" dirty="0">
                  <a:solidFill>
                    <a:srgbClr val="1D1D1A"/>
                  </a:solidFill>
                  <a:latin typeface="Huawei Sans" panose="020C0503030203020204" pitchFamily="34" charset="0"/>
                  <a:ea typeface="方正兰亭黑简体" panose="02000000000000000000" pitchFamily="2" charset="-122"/>
                  <a:cs typeface="Huawei Sans"/>
                  <a:sym typeface="微软雅黑" panose="020B0503020204020204" pitchFamily="34" charset="-122"/>
                </a:rPr>
                <a:t>NANDC/USB/UART</a:t>
              </a:r>
            </a:p>
          </p:txBody>
        </p:sp>
        <p:sp>
          <p:nvSpPr>
            <p:cNvPr id="61" name="100GE NIC/RoCE"/>
            <p:cNvSpPr txBox="1"/>
            <p:nvPr/>
          </p:nvSpPr>
          <p:spPr>
            <a:xfrm>
              <a:off x="4062001" y="2577985"/>
              <a:ext cx="900635" cy="16871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lvl1pPr defTabSz="412750">
                <a:defRPr b="0">
                  <a:latin typeface="+mn-lt"/>
                  <a:ea typeface="+mn-ea"/>
                  <a:cs typeface="+mn-cs"/>
                  <a:sym typeface="Helvetica Neue Medium"/>
                </a:defRPr>
              </a:lvl1pPr>
            </a:lstStyle>
            <a:p>
              <a:pPr algn="ctr" fontAlgn="t" hangingPunct="0">
                <a:spcBef>
                  <a:spcPct val="0"/>
                </a:spcBef>
                <a:spcAft>
                  <a:spcPct val="0"/>
                </a:spcAft>
              </a:pPr>
              <a:r>
                <a:rPr sz="104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100GE</a:t>
              </a:r>
              <a:r>
                <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 NIC/RoCE</a:t>
              </a:r>
            </a:p>
          </p:txBody>
        </p:sp>
        <p:sp>
          <p:nvSpPr>
            <p:cNvPr id="62" name="矩形"/>
            <p:cNvSpPr/>
            <p:nvPr/>
          </p:nvSpPr>
          <p:spPr>
            <a:xfrm>
              <a:off x="1992401"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6773" tIns="6773" rIns="6773" bIns="6773" anchor="ctr"/>
            <a:lstStyle/>
            <a:p>
              <a:pPr algn="ctr" defTabSz="110067" fontAlgn="t" hangingPunct="0">
                <a:spcBef>
                  <a:spcPct val="0"/>
                </a:spcBef>
                <a:spcAft>
                  <a:spcPct val="0"/>
                </a:spcAft>
                <a:defRPr b="0">
                  <a:latin typeface="+mn-lt"/>
                  <a:ea typeface="+mn-ea"/>
                  <a:cs typeface="+mn-cs"/>
                  <a:sym typeface="Helvetica Neue Medium"/>
                </a:defRPr>
              </a:pPr>
              <a:r>
                <a:rPr lang="en-US" altLang="zh-CN" sz="1049" b="1" kern="0" dirty="0" err="1">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PCIe</a:t>
              </a:r>
              <a:r>
                <a:rPr lang="en-US" altLang="zh-CN" sz="104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 4.0</a:t>
              </a:r>
            </a:p>
          </p:txBody>
        </p:sp>
        <p:sp>
          <p:nvSpPr>
            <p:cNvPr id="63" name="矩形"/>
            <p:cNvSpPr/>
            <p:nvPr/>
          </p:nvSpPr>
          <p:spPr>
            <a:xfrm>
              <a:off x="959524"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6773" tIns="6773" rIns="6773" bIns="6773" anchor="ctr"/>
            <a:lstStyle/>
            <a:p>
              <a:pPr algn="ctr" defTabSz="110067" fontAlgn="t" hangingPunct="0">
                <a:spcBef>
                  <a:spcPct val="0"/>
                </a:spcBef>
                <a:spcAft>
                  <a:spcPct val="0"/>
                </a:spcAft>
                <a:defRPr b="0">
                  <a:latin typeface="+mn-lt"/>
                  <a:ea typeface="+mn-ea"/>
                  <a:cs typeface="+mn-cs"/>
                  <a:sym typeface="Helvetica Neue Medium"/>
                </a:defRPr>
              </a:pPr>
              <a:r>
                <a:rPr lang="en-US" altLang="zh-CN" sz="900" b="1" kern="0" dirty="0">
                  <a:solidFill>
                    <a:srgbClr val="C00000"/>
                  </a:solidFill>
                  <a:latin typeface="Huawei Sans" panose="020C0503030203020204" pitchFamily="34" charset="0"/>
                  <a:ea typeface="方正兰亭黑简体" panose="02000000000000000000" pitchFamily="2" charset="-122"/>
                  <a:cs typeface="Huawei Sans"/>
                  <a:sym typeface="Huawei Sans"/>
                </a:rPr>
                <a:t>8</a:t>
              </a:r>
              <a:r>
                <a:rPr lang="zh-CN" altLang="en-US" sz="1049" b="1" kern="0" dirty="0">
                  <a:solidFill>
                    <a:srgbClr val="C00000"/>
                  </a:solidFill>
                  <a:latin typeface="Huawei Sans" panose="020C0503030203020204" pitchFamily="34" charset="0"/>
                  <a:ea typeface="方正兰亭黑简体" panose="02000000000000000000" pitchFamily="2" charset="-122"/>
                  <a:cs typeface="Huawei Sans"/>
                  <a:sym typeface="Huawei Sans"/>
                </a:rPr>
                <a:t>通道</a:t>
              </a:r>
              <a:r>
                <a:rPr lang="en-US" altLang="zh-CN" sz="1050" dirty="0">
                  <a:latin typeface="Huawei Sans" panose="020C0503030203020204" pitchFamily="34" charset="0"/>
                  <a:ea typeface="方正兰亭黑简体" panose="02000000000000000000" pitchFamily="2" charset="-122"/>
                </a:rPr>
                <a:t>DDR4</a:t>
              </a: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4" name="SAS / SATA3.0"/>
            <p:cNvSpPr txBox="1"/>
            <p:nvPr/>
          </p:nvSpPr>
          <p:spPr>
            <a:xfrm>
              <a:off x="3177182" y="4469440"/>
              <a:ext cx="677796" cy="2766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lvl1pPr>
                <a:defRPr b="0">
                  <a:latin typeface="Huawei Sans"/>
                  <a:ea typeface="Huawei Sans"/>
                  <a:cs typeface="Huawei Sans"/>
                  <a:sym typeface="Huawei Sans"/>
                </a:defRPr>
              </a:lvl1pPr>
            </a:lstStyle>
            <a:p>
              <a:pPr algn="ctr" defTabSz="109538" fontAlgn="t" hangingPunct="0">
                <a:spcBef>
                  <a:spcPct val="0"/>
                </a:spcBef>
                <a:spcAft>
                  <a:spcPct val="0"/>
                </a:spcAft>
              </a:pPr>
              <a:r>
                <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SAS / SATA3.0</a:t>
              </a:r>
              <a:r>
                <a:rPr lang="en-US"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 </a:t>
              </a:r>
            </a:p>
            <a:p>
              <a:pPr algn="ctr" defTabSz="109538" fontAlgn="t" hangingPunct="0">
                <a:spcBef>
                  <a:spcPct val="0"/>
                </a:spcBef>
                <a:spcAft>
                  <a:spcPct val="0"/>
                </a:spcAft>
              </a:pPr>
              <a:r>
                <a:rPr lang="zh-CN" altLang="en-US" sz="900" kern="0" dirty="0">
                  <a:solidFill>
                    <a:srgbClr val="1D1D1A"/>
                  </a:solidFill>
                  <a:latin typeface="Huawei Sans" panose="020C0503030203020204" pitchFamily="34" charset="0"/>
                  <a:ea typeface="方正兰亭黑简体" panose="02000000000000000000" pitchFamily="2" charset="-122"/>
                  <a:cs typeface="+mn-ea"/>
                  <a:sym typeface="微软雅黑" panose="020B0503020204020204" pitchFamily="34" charset="-122"/>
                </a:rPr>
                <a:t>控制器</a:t>
              </a: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grpSp>
          <p:nvGrpSpPr>
            <p:cNvPr id="67" name="成组"/>
            <p:cNvGrpSpPr/>
            <p:nvPr/>
          </p:nvGrpSpPr>
          <p:grpSpPr>
            <a:xfrm>
              <a:off x="2407580" y="3304264"/>
              <a:ext cx="1200685" cy="666667"/>
              <a:chOff x="0" y="0"/>
              <a:chExt cx="2489668" cy="1382358"/>
            </a:xfrm>
          </p:grpSpPr>
          <p:grpSp>
            <p:nvGrpSpPr>
              <p:cNvPr id="81" name="成组"/>
              <p:cNvGrpSpPr/>
              <p:nvPr/>
            </p:nvGrpSpPr>
            <p:grpSpPr>
              <a:xfrm>
                <a:off x="0" y="0"/>
                <a:ext cx="2489669" cy="1382359"/>
                <a:chOff x="0" y="0"/>
                <a:chExt cx="2489668" cy="1382358"/>
              </a:xfrm>
            </p:grpSpPr>
            <p:sp>
              <p:nvSpPr>
                <p:cNvPr id="104" name="矩形"/>
                <p:cNvSpPr/>
                <p:nvPr/>
              </p:nvSpPr>
              <p:spPr>
                <a:xfrm>
                  <a:off x="214624" y="0"/>
                  <a:ext cx="2275045"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spcBef>
                      <a:spcPct val="0"/>
                    </a:spcBef>
                    <a:spcAft>
                      <a:spcPct val="0"/>
                    </a:spcAft>
                    <a:defRPr b="0">
                      <a:latin typeface="+mn-lt"/>
                      <a:ea typeface="+mn-ea"/>
                      <a:cs typeface="+mn-cs"/>
                      <a:sym typeface="Helvetica Neue Medium"/>
                    </a:defRPr>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5" name="矩形"/>
                <p:cNvSpPr/>
                <p:nvPr/>
              </p:nvSpPr>
              <p:spPr>
                <a:xfrm>
                  <a:off x="156134" y="45763"/>
                  <a:ext cx="2275046"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spcBef>
                      <a:spcPct val="0"/>
                    </a:spcBef>
                    <a:spcAft>
                      <a:spcPct val="0"/>
                    </a:spcAft>
                    <a:defRPr b="0">
                      <a:latin typeface="+mn-lt"/>
                      <a:ea typeface="+mn-ea"/>
                      <a:cs typeface="+mn-cs"/>
                      <a:sym typeface="Helvetica Neue Medium"/>
                    </a:defRPr>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6" name="矩形"/>
                <p:cNvSpPr/>
                <p:nvPr/>
              </p:nvSpPr>
              <p:spPr>
                <a:xfrm>
                  <a:off x="0" y="191524"/>
                  <a:ext cx="2275045"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spcBef>
                      <a:spcPct val="0"/>
                    </a:spcBef>
                    <a:spcAft>
                      <a:spcPct val="0"/>
                    </a:spcAft>
                    <a:defRPr b="0">
                      <a:latin typeface="+mn-lt"/>
                      <a:ea typeface="+mn-ea"/>
                      <a:cs typeface="+mn-cs"/>
                      <a:sym typeface="Helvetica Neue Medium"/>
                    </a:defRPr>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7" name="矩形"/>
                <p:cNvSpPr/>
                <p:nvPr/>
              </p:nvSpPr>
              <p:spPr>
                <a:xfrm>
                  <a:off x="79413" y="124519"/>
                  <a:ext cx="2275046"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spcBef>
                      <a:spcPct val="0"/>
                    </a:spcBef>
                    <a:spcAft>
                      <a:spcPct val="0"/>
                    </a:spcAft>
                    <a:defRPr b="0">
                      <a:latin typeface="+mn-lt"/>
                      <a:ea typeface="+mn-ea"/>
                      <a:cs typeface="+mn-cs"/>
                      <a:sym typeface="Helvetica Neue Medium"/>
                    </a:defRPr>
                  </a:pPr>
                  <a:endParaRPr sz="104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grpSp>
          <p:grpSp>
            <p:nvGrpSpPr>
              <p:cNvPr id="82" name="成组"/>
              <p:cNvGrpSpPr/>
              <p:nvPr/>
            </p:nvGrpSpPr>
            <p:grpSpPr>
              <a:xfrm>
                <a:off x="311531" y="384108"/>
                <a:ext cx="1907371" cy="612114"/>
                <a:chOff x="0" y="0"/>
                <a:chExt cx="1907370" cy="612112"/>
              </a:xfrm>
            </p:grpSpPr>
            <p:sp>
              <p:nvSpPr>
                <p:cNvPr id="83" name="LSU"/>
                <p:cNvSpPr/>
                <p:nvPr/>
              </p:nvSpPr>
              <p:spPr>
                <a:xfrm>
                  <a:off x="0" y="0"/>
                  <a:ext cx="179447"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4" name="LSU"/>
                <p:cNvSpPr/>
                <p:nvPr/>
              </p:nvSpPr>
              <p:spPr>
                <a:xfrm>
                  <a:off x="287986"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5" name="LSU"/>
                <p:cNvSpPr/>
                <p:nvPr/>
              </p:nvSpPr>
              <p:spPr>
                <a:xfrm>
                  <a:off x="575973"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6" name="LSU"/>
                <p:cNvSpPr/>
                <p:nvPr/>
              </p:nvSpPr>
              <p:spPr>
                <a:xfrm>
                  <a:off x="863960"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7" name="LSU"/>
                <p:cNvSpPr/>
                <p:nvPr/>
              </p:nvSpPr>
              <p:spPr>
                <a:xfrm>
                  <a:off x="1151947"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8" name="LSU"/>
                <p:cNvSpPr/>
                <p:nvPr/>
              </p:nvSpPr>
              <p:spPr>
                <a:xfrm>
                  <a:off x="1439934"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9" name="LSU"/>
                <p:cNvSpPr/>
                <p:nvPr/>
              </p:nvSpPr>
              <p:spPr>
                <a:xfrm>
                  <a:off x="1727923"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0" name="LSU"/>
                <p:cNvSpPr/>
                <p:nvPr/>
              </p:nvSpPr>
              <p:spPr>
                <a:xfrm>
                  <a:off x="0" y="216332"/>
                  <a:ext cx="179447"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1" name="LSU"/>
                <p:cNvSpPr/>
                <p:nvPr/>
              </p:nvSpPr>
              <p:spPr>
                <a:xfrm>
                  <a:off x="287986"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2" name="LSU"/>
                <p:cNvSpPr/>
                <p:nvPr/>
              </p:nvSpPr>
              <p:spPr>
                <a:xfrm>
                  <a:off x="575973"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3" name="LSU"/>
                <p:cNvSpPr/>
                <p:nvPr/>
              </p:nvSpPr>
              <p:spPr>
                <a:xfrm>
                  <a:off x="863960"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4" name="LSU"/>
                <p:cNvSpPr/>
                <p:nvPr/>
              </p:nvSpPr>
              <p:spPr>
                <a:xfrm>
                  <a:off x="1151947"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5" name="LSU"/>
                <p:cNvSpPr/>
                <p:nvPr/>
              </p:nvSpPr>
              <p:spPr>
                <a:xfrm>
                  <a:off x="1439934"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6" name="LSU"/>
                <p:cNvSpPr/>
                <p:nvPr/>
              </p:nvSpPr>
              <p:spPr>
                <a:xfrm>
                  <a:off x="1727923"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7" name="LSU"/>
                <p:cNvSpPr/>
                <p:nvPr/>
              </p:nvSpPr>
              <p:spPr>
                <a:xfrm>
                  <a:off x="0" y="432665"/>
                  <a:ext cx="179447"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8" name="LSU"/>
                <p:cNvSpPr/>
                <p:nvPr/>
              </p:nvSpPr>
              <p:spPr>
                <a:xfrm>
                  <a:off x="287986"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9" name="LSU"/>
                <p:cNvSpPr/>
                <p:nvPr/>
              </p:nvSpPr>
              <p:spPr>
                <a:xfrm>
                  <a:off x="575973"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0" name="LSU"/>
                <p:cNvSpPr/>
                <p:nvPr/>
              </p:nvSpPr>
              <p:spPr>
                <a:xfrm>
                  <a:off x="863960"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1" name="LSU"/>
                <p:cNvSpPr/>
                <p:nvPr/>
              </p:nvSpPr>
              <p:spPr>
                <a:xfrm>
                  <a:off x="1151947"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2" name="LSU"/>
                <p:cNvSpPr/>
                <p:nvPr/>
              </p:nvSpPr>
              <p:spPr>
                <a:xfrm>
                  <a:off x="1439934"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3" name="LSU"/>
                <p:cNvSpPr/>
                <p:nvPr/>
              </p:nvSpPr>
              <p:spPr>
                <a:xfrm>
                  <a:off x="1727923"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spcBef>
                      <a:spcPct val="0"/>
                    </a:spcBef>
                    <a:spcAft>
                      <a:spcPct val="0"/>
                    </a:spcAft>
                    <a:defRPr sz="700" b="0">
                      <a:latin typeface="微软雅黑"/>
                      <a:ea typeface="微软雅黑"/>
                      <a:cs typeface="微软雅黑"/>
                      <a:sym typeface="微软雅黑"/>
                    </a:defRPr>
                  </a:pPr>
                  <a:endParaRPr sz="525"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grpSp>
        </p:grpSp>
        <p:sp>
          <p:nvSpPr>
            <p:cNvPr id="68" name="64 cores"/>
            <p:cNvSpPr txBox="1"/>
            <p:nvPr/>
          </p:nvSpPr>
          <p:spPr>
            <a:xfrm>
              <a:off x="1322320" y="3472589"/>
              <a:ext cx="783024" cy="27648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lvl1pPr>
                <a:defRPr sz="2800" b="0">
                  <a:latin typeface="Huawei Sans"/>
                  <a:ea typeface="Huawei Sans"/>
                  <a:cs typeface="Huawei Sans"/>
                  <a:sym typeface="Huawei Sans"/>
                </a:defRPr>
              </a:lvl1pPr>
            </a:lstStyle>
            <a:p>
              <a:pPr algn="ctr" defTabSz="109538" fontAlgn="t" hangingPunct="0">
                <a:spcBef>
                  <a:spcPct val="0"/>
                </a:spcBef>
                <a:spcAft>
                  <a:spcPct val="0"/>
                </a:spcAft>
              </a:pPr>
              <a:r>
                <a:rPr sz="17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64</a:t>
              </a:r>
              <a:r>
                <a:rPr sz="1799"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 </a:t>
              </a:r>
              <a:r>
                <a:rPr sz="1799" kern="0" dirty="0">
                  <a:solidFill>
                    <a:srgbClr val="CCCCCC">
                      <a:lumMod val="10000"/>
                    </a:srgbClr>
                  </a:solidFill>
                  <a:latin typeface="Huawei Sans" panose="020C0503030203020204" pitchFamily="34" charset="0"/>
                  <a:ea typeface="方正兰亭黑简体" panose="02000000000000000000" pitchFamily="2" charset="-122"/>
                  <a:sym typeface="微软雅黑" panose="020B0503020204020204" pitchFamily="34" charset="-122"/>
                </a:rPr>
                <a:t>cores</a:t>
              </a:r>
            </a:p>
          </p:txBody>
        </p:sp>
        <p:sp>
          <p:nvSpPr>
            <p:cNvPr id="69" name="线条"/>
            <p:cNvSpPr/>
            <p:nvPr/>
          </p:nvSpPr>
          <p:spPr>
            <a:xfrm flipV="1">
              <a:off x="3010985" y="3038243"/>
              <a:ext cx="0" cy="234461"/>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0" name="线条"/>
            <p:cNvSpPr/>
            <p:nvPr/>
          </p:nvSpPr>
          <p:spPr>
            <a:xfrm flipV="1">
              <a:off x="3935703" y="3033092"/>
              <a:ext cx="0" cy="239613"/>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1" name="线条"/>
            <p:cNvSpPr/>
            <p:nvPr/>
          </p:nvSpPr>
          <p:spPr>
            <a:xfrm flipV="1">
              <a:off x="3935703" y="4007642"/>
              <a:ext cx="0" cy="239613"/>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2" name="线条"/>
            <p:cNvSpPr/>
            <p:nvPr/>
          </p:nvSpPr>
          <p:spPr>
            <a:xfrm flipV="1">
              <a:off x="3010985" y="4012792"/>
              <a:ext cx="0" cy="234461"/>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3" name="线条"/>
            <p:cNvSpPr/>
            <p:nvPr/>
          </p:nvSpPr>
          <p:spPr>
            <a:xfrm flipV="1">
              <a:off x="1477715" y="2810844"/>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4" name="线条"/>
            <p:cNvSpPr/>
            <p:nvPr/>
          </p:nvSpPr>
          <p:spPr>
            <a:xfrm flipV="1">
              <a:off x="4563923" y="2810844"/>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5" name="线条"/>
            <p:cNvSpPr/>
            <p:nvPr/>
          </p:nvSpPr>
          <p:spPr>
            <a:xfrm flipV="1">
              <a:off x="1477715" y="4302230"/>
              <a:ext cx="0" cy="160012"/>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6" name="线条"/>
            <p:cNvSpPr/>
            <p:nvPr/>
          </p:nvSpPr>
          <p:spPr>
            <a:xfrm flipV="1">
              <a:off x="4563923" y="4302230"/>
              <a:ext cx="0" cy="160012"/>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7" name="线条"/>
            <p:cNvSpPr/>
            <p:nvPr/>
          </p:nvSpPr>
          <p:spPr>
            <a:xfrm flipV="1">
              <a:off x="3523256" y="4298141"/>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8" name="线条"/>
            <p:cNvSpPr/>
            <p:nvPr/>
          </p:nvSpPr>
          <p:spPr>
            <a:xfrm flipV="1">
              <a:off x="2490380" y="4301543"/>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spcBef>
                  <a:spcPct val="0"/>
                </a:spcBef>
                <a:spcAft>
                  <a:spcPct val="0"/>
                </a:spcAft>
                <a:defRPr sz="1400" b="0">
                  <a:latin typeface="+mn-lt"/>
                  <a:ea typeface="+mn-ea"/>
                  <a:cs typeface="+mn-cs"/>
                  <a:sym typeface="Helvetica Neue Medium"/>
                </a:defRPr>
              </a:pPr>
              <a:endParaRPr sz="9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cxnSp>
          <p:nvCxnSpPr>
            <p:cNvPr id="79" name="直接连接符 78"/>
            <p:cNvCxnSpPr/>
            <p:nvPr/>
          </p:nvCxnSpPr>
          <p:spPr>
            <a:xfrm>
              <a:off x="886791" y="2993080"/>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86791" y="4289115"/>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6348006" y="4988228"/>
            <a:ext cx="1403936" cy="313804"/>
            <a:chOff x="5749105" y="4825560"/>
            <a:chExt cx="1872646" cy="418568"/>
          </a:xfrm>
        </p:grpSpPr>
        <p:sp>
          <p:nvSpPr>
            <p:cNvPr id="114" name="矩形 113">
              <a:extLst>
                <a:ext uri="{FF2B5EF4-FFF2-40B4-BE49-F238E27FC236}">
                  <a16:creationId xmlns:a16="http://schemas.microsoft.com/office/drawing/2014/main" id="{C6A9809E-633D-2949-A062-4DF3E0D71D26}"/>
                </a:ext>
              </a:extLst>
            </p:cNvPr>
            <p:cNvSpPr/>
            <p:nvPr/>
          </p:nvSpPr>
          <p:spPr>
            <a:xfrm>
              <a:off x="5749105" y="4825560"/>
              <a:ext cx="1710127" cy="418568"/>
            </a:xfrm>
            <a:prstGeom prst="rect">
              <a:avLst/>
            </a:prstGeom>
          </p:spPr>
          <p:txBody>
            <a:bodyPr wrap="square" anchor="t">
              <a:spAutoFit/>
            </a:bodyPr>
            <a:lstStyle/>
            <a:p>
              <a:pPr algn="r" fontAlgn="t">
                <a:lnSpc>
                  <a:spcPct val="120000"/>
                </a:lnSpc>
                <a:spcBef>
                  <a:spcPct val="0"/>
                </a:spcBef>
                <a:spcAft>
                  <a:spcPct val="0"/>
                </a:spcAft>
              </a:pPr>
              <a:r>
                <a:rPr lang="zh-CN" altLang="en-US" sz="11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高能效：</a:t>
              </a:r>
              <a:r>
                <a:rPr lang="en-US" altLang="zh-CN" sz="11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30%   </a:t>
              </a:r>
            </a:p>
          </p:txBody>
        </p:sp>
        <p:sp>
          <p:nvSpPr>
            <p:cNvPr id="115" name="右箭头 20">
              <a:extLst>
                <a:ext uri="{FF2B5EF4-FFF2-40B4-BE49-F238E27FC236}">
                  <a16:creationId xmlns:a16="http://schemas.microsoft.com/office/drawing/2014/main" id="{C18B7FD5-DF15-3A47-8E3B-7D5F4452C5EB}"/>
                </a:ext>
              </a:extLst>
            </p:cNvPr>
            <p:cNvSpPr/>
            <p:nvPr/>
          </p:nvSpPr>
          <p:spPr>
            <a:xfrm rot="16200000">
              <a:off x="7422607" y="4959488"/>
              <a:ext cx="235767" cy="162520"/>
            </a:xfrm>
            <a:prstGeom prst="rightArrow">
              <a:avLst>
                <a:gd name="adj1" fmla="val 50000"/>
                <a:gd name="adj2" fmla="val 50000"/>
              </a:avLst>
            </a:prstGeom>
            <a:solidFill>
              <a:srgbClr val="C00000"/>
            </a:solidFill>
            <a:ln w="12700">
              <a:miter lim="400000"/>
            </a:ln>
          </p:spPr>
          <p:txBody>
            <a:bodyPr tIns="68552" bIns="68552" anchor="ctr"/>
            <a:lstStyle/>
            <a:p>
              <a:pPr algn="r" fontAlgn="t">
                <a:spcBef>
                  <a:spcPct val="0"/>
                </a:spcBef>
                <a:spcAft>
                  <a:spcPct val="0"/>
                </a:spcAft>
                <a:defRPr>
                  <a:solidFill>
                    <a:srgbClr val="666666"/>
                  </a:solidFill>
                </a:defRPr>
              </a:pPr>
              <a:endParaRPr sz="11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grpSp>
        <p:nvGrpSpPr>
          <p:cNvPr id="116" name="组合 115"/>
          <p:cNvGrpSpPr/>
          <p:nvPr/>
        </p:nvGrpSpPr>
        <p:grpSpPr>
          <a:xfrm>
            <a:off x="4618390" y="4974206"/>
            <a:ext cx="1222748" cy="313804"/>
            <a:chOff x="5982784" y="1758939"/>
            <a:chExt cx="1630967" cy="418568"/>
          </a:xfrm>
        </p:grpSpPr>
        <p:sp>
          <p:nvSpPr>
            <p:cNvPr id="117" name="矩形 116">
              <a:extLst>
                <a:ext uri="{FF2B5EF4-FFF2-40B4-BE49-F238E27FC236}">
                  <a16:creationId xmlns:a16="http://schemas.microsoft.com/office/drawing/2014/main" id="{C6A9809E-633D-2949-A062-4DF3E0D71D26}"/>
                </a:ext>
              </a:extLst>
            </p:cNvPr>
            <p:cNvSpPr/>
            <p:nvPr/>
          </p:nvSpPr>
          <p:spPr>
            <a:xfrm>
              <a:off x="5982784" y="1758939"/>
              <a:ext cx="1476445" cy="418568"/>
            </a:xfrm>
            <a:prstGeom prst="rect">
              <a:avLst/>
            </a:prstGeom>
          </p:spPr>
          <p:txBody>
            <a:bodyPr wrap="square">
              <a:spAutoFit/>
            </a:bodyPr>
            <a:lstStyle/>
            <a:p>
              <a:pPr algn="r" fontAlgn="t">
                <a:lnSpc>
                  <a:spcPct val="120000"/>
                </a:lnSpc>
                <a:spcBef>
                  <a:spcPct val="0"/>
                </a:spcBef>
                <a:spcAft>
                  <a:spcPct val="0"/>
                </a:spcAft>
              </a:pPr>
              <a:r>
                <a:rPr lang="zh-CN" altLang="en-US" sz="11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高并发：</a:t>
              </a:r>
              <a:r>
                <a:rPr lang="en-US" altLang="zh-CN" sz="11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25%</a:t>
              </a:r>
              <a:r>
                <a:rPr lang="en-US" altLang="zh-CN" sz="11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   </a:t>
              </a:r>
            </a:p>
          </p:txBody>
        </p:sp>
        <p:sp>
          <p:nvSpPr>
            <p:cNvPr id="118" name="右箭头 20">
              <a:extLst>
                <a:ext uri="{FF2B5EF4-FFF2-40B4-BE49-F238E27FC236}">
                  <a16:creationId xmlns:a16="http://schemas.microsoft.com/office/drawing/2014/main" id="{C18B7FD5-DF15-3A47-8E3B-7D5F4452C5EB}"/>
                </a:ext>
              </a:extLst>
            </p:cNvPr>
            <p:cNvSpPr/>
            <p:nvPr/>
          </p:nvSpPr>
          <p:spPr>
            <a:xfrm rot="16200000">
              <a:off x="7414607" y="1901279"/>
              <a:ext cx="235767" cy="162520"/>
            </a:xfrm>
            <a:prstGeom prst="rightArrow">
              <a:avLst>
                <a:gd name="adj1" fmla="val 50000"/>
                <a:gd name="adj2" fmla="val 50000"/>
              </a:avLst>
            </a:prstGeom>
            <a:solidFill>
              <a:srgbClr val="C00000"/>
            </a:solidFill>
            <a:ln w="12700">
              <a:miter lim="400000"/>
            </a:ln>
          </p:spPr>
          <p:txBody>
            <a:bodyPr tIns="68552" bIns="68552" anchor="ctr"/>
            <a:lstStyle/>
            <a:p>
              <a:pPr algn="r" fontAlgn="t">
                <a:spcBef>
                  <a:spcPct val="0"/>
                </a:spcBef>
                <a:spcAft>
                  <a:spcPct val="0"/>
                </a:spcAft>
                <a:defRPr>
                  <a:solidFill>
                    <a:srgbClr val="666666"/>
                  </a:solidFill>
                </a:defRPr>
              </a:pPr>
              <a:endParaRPr sz="11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grpSp>
        <p:nvGrpSpPr>
          <p:cNvPr id="119" name="组合 118"/>
          <p:cNvGrpSpPr/>
          <p:nvPr/>
        </p:nvGrpSpPr>
        <p:grpSpPr>
          <a:xfrm>
            <a:off x="2774511" y="4974204"/>
            <a:ext cx="1293427" cy="313804"/>
            <a:chOff x="5893989" y="1769099"/>
            <a:chExt cx="1725243" cy="418569"/>
          </a:xfrm>
        </p:grpSpPr>
        <p:sp>
          <p:nvSpPr>
            <p:cNvPr id="120" name="矩形 119">
              <a:extLst>
                <a:ext uri="{FF2B5EF4-FFF2-40B4-BE49-F238E27FC236}">
                  <a16:creationId xmlns:a16="http://schemas.microsoft.com/office/drawing/2014/main" id="{C6A9809E-633D-2949-A062-4DF3E0D71D26}"/>
                </a:ext>
              </a:extLst>
            </p:cNvPr>
            <p:cNvSpPr/>
            <p:nvPr/>
          </p:nvSpPr>
          <p:spPr>
            <a:xfrm>
              <a:off x="5893989" y="1769099"/>
              <a:ext cx="1565241" cy="418569"/>
            </a:xfrm>
            <a:prstGeom prst="rect">
              <a:avLst/>
            </a:prstGeom>
          </p:spPr>
          <p:txBody>
            <a:bodyPr wrap="square">
              <a:spAutoFit/>
            </a:bodyPr>
            <a:lstStyle/>
            <a:p>
              <a:pPr algn="r" fontAlgn="t">
                <a:lnSpc>
                  <a:spcPct val="120000"/>
                </a:lnSpc>
                <a:spcBef>
                  <a:spcPct val="0"/>
                </a:spcBef>
                <a:spcAft>
                  <a:spcPct val="0"/>
                </a:spcAft>
              </a:pPr>
              <a:r>
                <a:rPr lang="zh-CN" altLang="en-US" sz="11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高</a:t>
              </a:r>
              <a:r>
                <a:rPr lang="en-US" altLang="zh-CN" sz="11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I/O</a:t>
              </a:r>
              <a:r>
                <a:rPr lang="zh-CN" altLang="en-US" sz="11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a:t>
              </a:r>
              <a:r>
                <a:rPr lang="en-US" altLang="zh-CN" sz="11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25%</a:t>
              </a:r>
              <a:r>
                <a:rPr lang="en-US" altLang="zh-CN" sz="11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   </a:t>
              </a:r>
            </a:p>
          </p:txBody>
        </p:sp>
        <p:sp>
          <p:nvSpPr>
            <p:cNvPr id="121" name="右箭头 20">
              <a:extLst>
                <a:ext uri="{FF2B5EF4-FFF2-40B4-BE49-F238E27FC236}">
                  <a16:creationId xmlns:a16="http://schemas.microsoft.com/office/drawing/2014/main" id="{C18B7FD5-DF15-3A47-8E3B-7D5F4452C5EB}"/>
                </a:ext>
              </a:extLst>
            </p:cNvPr>
            <p:cNvSpPr/>
            <p:nvPr/>
          </p:nvSpPr>
          <p:spPr>
            <a:xfrm rot="16200000">
              <a:off x="7420088" y="1908572"/>
              <a:ext cx="235767" cy="162520"/>
            </a:xfrm>
            <a:prstGeom prst="rightArrow">
              <a:avLst>
                <a:gd name="adj1" fmla="val 50000"/>
                <a:gd name="adj2" fmla="val 50000"/>
              </a:avLst>
            </a:prstGeom>
            <a:solidFill>
              <a:srgbClr val="C00000"/>
            </a:solidFill>
            <a:ln w="12700">
              <a:miter lim="400000"/>
            </a:ln>
          </p:spPr>
          <p:txBody>
            <a:bodyPr tIns="68552" bIns="68552" anchor="ctr"/>
            <a:lstStyle/>
            <a:p>
              <a:pPr algn="r" fontAlgn="t">
                <a:spcBef>
                  <a:spcPct val="0"/>
                </a:spcBef>
                <a:spcAft>
                  <a:spcPct val="0"/>
                </a:spcAft>
                <a:defRPr>
                  <a:solidFill>
                    <a:srgbClr val="666666"/>
                  </a:solidFill>
                </a:defRPr>
              </a:pPr>
              <a:endParaRPr sz="11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sp>
        <p:nvSpPr>
          <p:cNvPr id="125" name="矩形 124"/>
          <p:cNvSpPr/>
          <p:nvPr/>
        </p:nvSpPr>
        <p:spPr>
          <a:xfrm>
            <a:off x="2240595" y="1905515"/>
            <a:ext cx="5983819" cy="346249"/>
          </a:xfrm>
          <a:prstGeom prst="rect">
            <a:avLst/>
          </a:prstGeom>
        </p:spPr>
        <p:txBody>
          <a:bodyPr wrap="square" anchor="b">
            <a:spAutoFit/>
          </a:bodyPr>
          <a:lstStyle/>
          <a:p>
            <a:pPr algn="ctr" fontAlgn="t">
              <a:lnSpc>
                <a:spcPct val="110000"/>
              </a:lnSpc>
              <a:spcBef>
                <a:spcPts val="450"/>
              </a:spcBef>
              <a:spcAft>
                <a:spcPct val="0"/>
              </a:spcAft>
            </a:pPr>
            <a:r>
              <a:rPr lang="zh-CN" altLang="en-US" sz="15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业界性能最高的多核架构处理器，</a:t>
            </a:r>
            <a:r>
              <a:rPr lang="zh-CN" altLang="en-US" sz="15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基于</a:t>
            </a:r>
            <a:r>
              <a:rPr lang="en-US" altLang="zh-CN" sz="15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RISC</a:t>
            </a:r>
            <a:r>
              <a:rPr lang="zh-CN" altLang="en-US" sz="15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指令集和</a:t>
            </a:r>
            <a:r>
              <a:rPr lang="en-US" altLang="zh-CN" sz="15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7nm</a:t>
            </a:r>
            <a:r>
              <a:rPr lang="zh-CN" altLang="en-US" sz="15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工艺</a:t>
            </a:r>
            <a:endParaRPr lang="en-US" altLang="zh-CN" sz="15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pic>
        <p:nvPicPr>
          <p:cNvPr id="122" name="图片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633" y="3015226"/>
            <a:ext cx="1317564" cy="1055630"/>
          </a:xfrm>
          <a:prstGeom prst="rect">
            <a:avLst/>
          </a:prstGeom>
        </p:spPr>
      </p:pic>
      <p:sp>
        <p:nvSpPr>
          <p:cNvPr id="3" name="标题 2"/>
          <p:cNvSpPr>
            <a:spLocks noGrp="1"/>
          </p:cNvSpPr>
          <p:nvPr>
            <p:ph type="title"/>
          </p:nvPr>
        </p:nvSpPr>
        <p:spPr/>
        <p:txBody>
          <a:bodyPr>
            <a:normAutofit fontScale="90000"/>
          </a:bodyPr>
          <a:lstStyle/>
          <a:p>
            <a:r>
              <a:rPr lang="zh-CN" altLang="en-US">
                <a:sym typeface="微软雅黑" panose="020B0503020204020204" pitchFamily="34" charset="-122"/>
              </a:rPr>
              <a:t>业界最高性能</a:t>
            </a:r>
            <a:r>
              <a:rPr lang="en-US" altLang="zh-CN">
                <a:sym typeface="微软雅黑" panose="020B0503020204020204" pitchFamily="34" charset="-122"/>
              </a:rPr>
              <a:t>ARM-Based</a:t>
            </a:r>
            <a:r>
              <a:rPr lang="zh-CN" altLang="en-US">
                <a:sym typeface="微软雅黑" panose="020B0503020204020204" pitchFamily="34" charset="-122"/>
              </a:rPr>
              <a:t>处理器</a:t>
            </a:r>
            <a:endParaRPr lang="zh-CN" altLang="en-US" dirty="0"/>
          </a:p>
        </p:txBody>
      </p:sp>
    </p:spTree>
    <p:extLst>
      <p:ext uri="{BB962C8B-B14F-4D97-AF65-F5344CB8AC3E}">
        <p14:creationId xmlns:p14="http://schemas.microsoft.com/office/powerpoint/2010/main" val="21466971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399">
            <a:extLst>
              <a:ext uri="{FF2B5EF4-FFF2-40B4-BE49-F238E27FC236}">
                <a16:creationId xmlns:a16="http://schemas.microsoft.com/office/drawing/2014/main" id="{802DCA4F-31D5-49E6-843B-CD705B65ACD5}"/>
              </a:ext>
            </a:extLst>
          </p:cNvPr>
          <p:cNvSpPr/>
          <p:nvPr/>
        </p:nvSpPr>
        <p:spPr bwMode="auto">
          <a:xfrm>
            <a:off x="548879" y="2363054"/>
            <a:ext cx="5389833" cy="2821500"/>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134" name="圆角矩形 399">
            <a:extLst>
              <a:ext uri="{FF2B5EF4-FFF2-40B4-BE49-F238E27FC236}">
                <a16:creationId xmlns:a16="http://schemas.microsoft.com/office/drawing/2014/main" id="{802DCA4F-31D5-49E6-843B-CD705B65ACD5}"/>
              </a:ext>
            </a:extLst>
          </p:cNvPr>
          <p:cNvSpPr/>
          <p:nvPr/>
        </p:nvSpPr>
        <p:spPr bwMode="auto">
          <a:xfrm>
            <a:off x="6124584" y="2363054"/>
            <a:ext cx="2470539" cy="2820076"/>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Huawei Sans" panose="020C0503030203020204" pitchFamily="34" charset="0"/>
              <a:ea typeface="方正兰亭黑简体" panose="02000000000000000000" pitchFamily="2" charset="-122"/>
            </a:endParaRPr>
          </a:p>
        </p:txBody>
      </p:sp>
      <p:grpSp>
        <p:nvGrpSpPr>
          <p:cNvPr id="54" name="组合 53"/>
          <p:cNvGrpSpPr/>
          <p:nvPr/>
        </p:nvGrpSpPr>
        <p:grpSpPr>
          <a:xfrm>
            <a:off x="605976" y="2918720"/>
            <a:ext cx="2432627" cy="2036270"/>
            <a:chOff x="21637845" y="373666"/>
            <a:chExt cx="7670335" cy="6138499"/>
          </a:xfrm>
        </p:grpSpPr>
        <p:pic>
          <p:nvPicPr>
            <p:cNvPr id="55" name="线条" descr="线条"/>
            <p:cNvPicPr>
              <a:picLocks/>
            </p:cNvPicPr>
            <p:nvPr/>
          </p:nvPicPr>
          <p:blipFill>
            <a:blip r:embed="rId3"/>
            <a:stretch>
              <a:fillRect/>
            </a:stretch>
          </p:blipFill>
          <p:spPr>
            <a:xfrm>
              <a:off x="21798045" y="1808714"/>
              <a:ext cx="3135038" cy="2238667"/>
            </a:xfrm>
            <a:prstGeom prst="rect">
              <a:avLst/>
            </a:prstGeom>
          </p:spPr>
        </p:pic>
        <p:pic>
          <p:nvPicPr>
            <p:cNvPr id="56" name="线条" descr="线条"/>
            <p:cNvPicPr>
              <a:picLocks/>
            </p:cNvPicPr>
            <p:nvPr/>
          </p:nvPicPr>
          <p:blipFill>
            <a:blip r:embed="rId4"/>
            <a:stretch>
              <a:fillRect/>
            </a:stretch>
          </p:blipFill>
          <p:spPr>
            <a:xfrm rot="10800000">
              <a:off x="25901424" y="1688871"/>
              <a:ext cx="3406756" cy="1933252"/>
            </a:xfrm>
            <a:prstGeom prst="rect">
              <a:avLst/>
            </a:prstGeom>
          </p:spPr>
        </p:pic>
        <p:sp>
          <p:nvSpPr>
            <p:cNvPr id="58" name="Kunpeng 920"/>
            <p:cNvSpPr txBox="1"/>
            <p:nvPr/>
          </p:nvSpPr>
          <p:spPr>
            <a:xfrm>
              <a:off x="23684459" y="5868385"/>
              <a:ext cx="3920341" cy="64378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78" tIns="26778" rIns="26778" bIns="26778" anchor="ctr"/>
            <a:lstStyle>
              <a:lvl1pPr defTabSz="228600">
                <a:lnSpc>
                  <a:spcPct val="110000"/>
                </a:lnSpc>
                <a:defRPr sz="2400" b="0">
                  <a:latin typeface="Huawei Sans"/>
                  <a:ea typeface="Huawei Sans"/>
                  <a:cs typeface="Huawei Sans"/>
                  <a:sym typeface="Huawei Sans"/>
                </a:defRPr>
              </a:lvl1pPr>
            </a:lstStyle>
            <a:p>
              <a:r>
                <a:rPr sz="1349" dirty="0">
                  <a:solidFill>
                    <a:srgbClr val="1D1D1A"/>
                  </a:solidFill>
                  <a:latin typeface="Huawei Sans" panose="020C0503030203020204" pitchFamily="34" charset="0"/>
                  <a:ea typeface="方正兰亭黑简体" panose="02000000000000000000" pitchFamily="2" charset="-122"/>
                </a:rPr>
                <a:t>Kunpeng 920</a:t>
              </a:r>
            </a:p>
          </p:txBody>
        </p:sp>
        <p:pic>
          <p:nvPicPr>
            <p:cNvPr id="67" name="图像" descr="图像"/>
            <p:cNvPicPr>
              <a:picLocks noChangeAspect="1"/>
            </p:cNvPicPr>
            <p:nvPr/>
          </p:nvPicPr>
          <p:blipFill>
            <a:blip r:embed="rId5"/>
            <a:stretch>
              <a:fillRect/>
            </a:stretch>
          </p:blipFill>
          <p:spPr>
            <a:xfrm>
              <a:off x="25938618" y="1025479"/>
              <a:ext cx="1586830" cy="115173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68" name="SAS Controller…"/>
            <p:cNvSpPr txBox="1"/>
            <p:nvPr/>
          </p:nvSpPr>
          <p:spPr>
            <a:xfrm>
              <a:off x="25938618" y="373666"/>
              <a:ext cx="2086153" cy="64974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err="1">
                  <a:solidFill>
                    <a:srgbClr val="1D1D1A"/>
                  </a:solidFill>
                  <a:latin typeface="Huawei Sans" panose="020C0503030203020204" pitchFamily="34" charset="0"/>
                  <a:ea typeface="方正兰亭黑简体" panose="02000000000000000000" pitchFamily="2" charset="-122"/>
                  <a:cs typeface="Huawei Sans"/>
                  <a:sym typeface="Huawei Sans"/>
                </a:rPr>
                <a:t>SAS控制器</a:t>
              </a:r>
              <a:endParaRPr sz="104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69" name="图像" descr="图像"/>
            <p:cNvPicPr>
              <a:picLocks noChangeAspect="1"/>
            </p:cNvPicPr>
            <p:nvPr/>
          </p:nvPicPr>
          <p:blipFill>
            <a:blip r:embed="rId6"/>
            <a:srcRect l="9102" t="5488" r="9102" b="5488"/>
            <a:stretch>
              <a:fillRect/>
            </a:stretch>
          </p:blipFill>
          <p:spPr>
            <a:xfrm>
              <a:off x="27982102" y="1885716"/>
              <a:ext cx="1168111" cy="764524"/>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73" name="Chjpset…"/>
            <p:cNvSpPr txBox="1"/>
            <p:nvPr/>
          </p:nvSpPr>
          <p:spPr>
            <a:xfrm>
              <a:off x="28159635" y="1192158"/>
              <a:ext cx="1019665" cy="6497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err="1">
                  <a:solidFill>
                    <a:srgbClr val="1D1D1A"/>
                  </a:solidFill>
                  <a:latin typeface="Huawei Sans" panose="020C0503030203020204" pitchFamily="34" charset="0"/>
                  <a:ea typeface="方正兰亭黑简体" panose="02000000000000000000" pitchFamily="2" charset="-122"/>
                  <a:cs typeface="Huawei Sans"/>
                  <a:sym typeface="Huawei Sans"/>
                </a:rPr>
                <a:t>桥片</a:t>
              </a:r>
              <a:endParaRPr sz="104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76" name="图像" descr="图像"/>
            <p:cNvPicPr>
              <a:picLocks noChangeAspect="1"/>
            </p:cNvPicPr>
            <p:nvPr/>
          </p:nvPicPr>
          <p:blipFill>
            <a:blip r:embed="rId7"/>
            <a:stretch>
              <a:fillRect/>
            </a:stretch>
          </p:blipFill>
          <p:spPr>
            <a:xfrm>
              <a:off x="21637845" y="1871366"/>
              <a:ext cx="1101184" cy="102610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82" name="CPU"/>
            <p:cNvSpPr txBox="1"/>
            <p:nvPr/>
          </p:nvSpPr>
          <p:spPr>
            <a:xfrm>
              <a:off x="21788267" y="1200035"/>
              <a:ext cx="888249" cy="6497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r">
                <a:defRPr b="0">
                  <a:latin typeface="Huawei Sans"/>
                  <a:ea typeface="Huawei Sans"/>
                  <a:cs typeface="Huawei Sans"/>
                  <a:sym typeface="Huawei Sans"/>
                </a:defRPr>
              </a:lvl1pPr>
            </a:lstStyle>
            <a:p>
              <a:r>
                <a:rPr sz="1049" dirty="0">
                  <a:solidFill>
                    <a:srgbClr val="1D1D1A"/>
                  </a:solidFill>
                  <a:latin typeface="Huawei Sans" panose="020C0503030203020204" pitchFamily="34" charset="0"/>
                  <a:ea typeface="方正兰亭黑简体" panose="02000000000000000000" pitchFamily="2" charset="-122"/>
                </a:rPr>
                <a:t>CPU</a:t>
              </a:r>
            </a:p>
          </p:txBody>
        </p:sp>
        <p:sp>
          <p:nvSpPr>
            <p:cNvPr id="83" name="RoCE NIC…"/>
            <p:cNvSpPr txBox="1"/>
            <p:nvPr/>
          </p:nvSpPr>
          <p:spPr>
            <a:xfrm>
              <a:off x="23390717" y="408922"/>
              <a:ext cx="2005282" cy="6497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a:solidFill>
                    <a:srgbClr val="1D1D1A"/>
                  </a:solidFill>
                  <a:latin typeface="Huawei Sans" panose="020C0503030203020204" pitchFamily="34" charset="0"/>
                  <a:ea typeface="方正兰亭黑简体" panose="02000000000000000000" pitchFamily="2" charset="-122"/>
                  <a:cs typeface="Huawei Sans"/>
                  <a:sym typeface="Huawei Sans"/>
                </a:rPr>
                <a:t>RoCE </a:t>
              </a:r>
              <a:r>
                <a:rPr sz="1049" dirty="0" err="1">
                  <a:solidFill>
                    <a:srgbClr val="1D1D1A"/>
                  </a:solidFill>
                  <a:latin typeface="Huawei Sans" panose="020C0503030203020204" pitchFamily="34" charset="0"/>
                  <a:ea typeface="方正兰亭黑简体" panose="02000000000000000000" pitchFamily="2" charset="-122"/>
                  <a:cs typeface="FZLanTingHeiS-R-GB"/>
                  <a:sym typeface="FZLanTingHeiS-R-GB"/>
                </a:rPr>
                <a:t>网卡</a:t>
              </a:r>
              <a:endParaRPr sz="1049" dirty="0">
                <a:solidFill>
                  <a:srgbClr val="1D1D1A"/>
                </a:solidFill>
                <a:latin typeface="Huawei Sans" panose="020C0503030203020204" pitchFamily="34" charset="0"/>
                <a:ea typeface="方正兰亭黑简体" panose="02000000000000000000" pitchFamily="2" charset="-122"/>
                <a:cs typeface="FZLanTingHeiS-R-GB"/>
                <a:sym typeface="FZLanTingHeiS-R-GB"/>
              </a:endParaRPr>
            </a:p>
          </p:txBody>
        </p:sp>
        <p:pic>
          <p:nvPicPr>
            <p:cNvPr id="87" name="图像" descr="图像"/>
            <p:cNvPicPr>
              <a:picLocks noChangeAspect="1"/>
            </p:cNvPicPr>
            <p:nvPr/>
          </p:nvPicPr>
          <p:blipFill>
            <a:blip r:embed="rId8"/>
            <a:srcRect l="10730" r="10730"/>
            <a:stretch>
              <a:fillRect/>
            </a:stretch>
          </p:blipFill>
          <p:spPr>
            <a:xfrm>
              <a:off x="23148253" y="927003"/>
              <a:ext cx="2136366" cy="1269388"/>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grpSp>
      <p:grpSp>
        <p:nvGrpSpPr>
          <p:cNvPr id="89" name="组合 88"/>
          <p:cNvGrpSpPr/>
          <p:nvPr/>
        </p:nvGrpSpPr>
        <p:grpSpPr>
          <a:xfrm>
            <a:off x="3500186" y="2962011"/>
            <a:ext cx="2184690" cy="2029248"/>
            <a:chOff x="4314606" y="1958731"/>
            <a:chExt cx="5086147" cy="4405159"/>
          </a:xfrm>
        </p:grpSpPr>
        <p:sp>
          <p:nvSpPr>
            <p:cNvPr id="90" name="Kunpeng 920"/>
            <p:cNvSpPr txBox="1"/>
            <p:nvPr/>
          </p:nvSpPr>
          <p:spPr>
            <a:xfrm>
              <a:off x="4314606" y="5871849"/>
              <a:ext cx="1805270"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sp>
          <p:nvSpPr>
            <p:cNvPr id="91" name="Kunpeng 920"/>
            <p:cNvSpPr txBox="1"/>
            <p:nvPr/>
          </p:nvSpPr>
          <p:spPr>
            <a:xfrm>
              <a:off x="7523479" y="5879994"/>
              <a:ext cx="1805268"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sp>
          <p:nvSpPr>
            <p:cNvPr id="92" name="线条"/>
            <p:cNvSpPr/>
            <p:nvPr/>
          </p:nvSpPr>
          <p:spPr>
            <a:xfrm flipV="1">
              <a:off x="5095431" y="3571586"/>
              <a:ext cx="1" cy="1074738"/>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93" name="线条"/>
            <p:cNvSpPr/>
            <p:nvPr/>
          </p:nvSpPr>
          <p:spPr>
            <a:xfrm flipV="1">
              <a:off x="8515817" y="3634103"/>
              <a:ext cx="2" cy="949703"/>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7" name="线条"/>
            <p:cNvSpPr/>
            <p:nvPr/>
          </p:nvSpPr>
          <p:spPr>
            <a:xfrm flipV="1">
              <a:off x="5707944" y="3634103"/>
              <a:ext cx="2349784" cy="998682"/>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8" name="线条"/>
            <p:cNvSpPr/>
            <p:nvPr/>
          </p:nvSpPr>
          <p:spPr>
            <a:xfrm flipH="1" flipV="1">
              <a:off x="5749533" y="3581355"/>
              <a:ext cx="2218998" cy="1064967"/>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9" name="线条"/>
            <p:cNvSpPr/>
            <p:nvPr/>
          </p:nvSpPr>
          <p:spPr>
            <a:xfrm>
              <a:off x="5757133" y="5240902"/>
              <a:ext cx="2175913" cy="0"/>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0" name="线条"/>
            <p:cNvSpPr/>
            <p:nvPr/>
          </p:nvSpPr>
          <p:spPr>
            <a:xfrm flipV="1">
              <a:off x="5749533" y="2991465"/>
              <a:ext cx="2183513" cy="4311"/>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1" name="矩形 110"/>
            <p:cNvSpPr/>
            <p:nvPr/>
          </p:nvSpPr>
          <p:spPr>
            <a:xfrm>
              <a:off x="5079636" y="3937467"/>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2" name="矩形 111"/>
            <p:cNvSpPr/>
            <p:nvPr/>
          </p:nvSpPr>
          <p:spPr>
            <a:xfrm>
              <a:off x="7430728" y="3948729"/>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9" name="矩形 118"/>
            <p:cNvSpPr/>
            <p:nvPr/>
          </p:nvSpPr>
          <p:spPr>
            <a:xfrm>
              <a:off x="6367545" y="3120359"/>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6" name="矩形 125"/>
            <p:cNvSpPr/>
            <p:nvPr/>
          </p:nvSpPr>
          <p:spPr>
            <a:xfrm>
              <a:off x="6357914" y="4825544"/>
              <a:ext cx="1004637" cy="501098"/>
            </a:xfrm>
            <a:prstGeom prst="rect">
              <a:avLst/>
            </a:prstGeom>
          </p:spPr>
          <p:txBody>
            <a:bodyPr wrap="none">
              <a:spAutoFit/>
            </a:bodyPr>
            <a:lstStyle/>
            <a:p>
              <a:pPr algn="ctr"/>
              <a:r>
                <a:rPr lang="en-US" altLang="zh-CN"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9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7" name="Kunpeng 920"/>
            <p:cNvSpPr txBox="1"/>
            <p:nvPr/>
          </p:nvSpPr>
          <p:spPr>
            <a:xfrm>
              <a:off x="4314606" y="1958731"/>
              <a:ext cx="1805270"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sp>
          <p:nvSpPr>
            <p:cNvPr id="128" name="Kunpeng 920"/>
            <p:cNvSpPr txBox="1"/>
            <p:nvPr/>
          </p:nvSpPr>
          <p:spPr>
            <a:xfrm>
              <a:off x="7595485" y="1972631"/>
              <a:ext cx="1805268" cy="48389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78" tIns="26778" rIns="26778" bIns="26778"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Huawei Sans" panose="020C0503030203020204" pitchFamily="34" charset="0"/>
                  <a:ea typeface="方正兰亭黑简体" panose="02000000000000000000" pitchFamily="2" charset="-122"/>
                </a:rPr>
                <a:t>Kunpeng 920</a:t>
              </a:r>
            </a:p>
          </p:txBody>
        </p:sp>
      </p:grpSp>
      <p:sp>
        <p:nvSpPr>
          <p:cNvPr id="162" name="副标题 1"/>
          <p:cNvSpPr txBox="1">
            <a:spLocks/>
          </p:cNvSpPr>
          <p:nvPr/>
        </p:nvSpPr>
        <p:spPr>
          <a:xfrm>
            <a:off x="884896" y="2478521"/>
            <a:ext cx="4699496" cy="346577"/>
          </a:xfrm>
          <a:prstGeom prst="rect">
            <a:avLst/>
          </a:prstGeom>
        </p:spPr>
        <p:txBody>
          <a:bodyPr lIns="0" tIns="0" rIns="0" bIns="0" anchor="t">
            <a:normAutofit fontScale="32500" lnSpcReduction="200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r>
              <a:rPr lang="zh-CN" altLang="en-US"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多合一</a:t>
            </a:r>
            <a:r>
              <a:rPr lang="en-US" altLang="zh-CN" sz="1799" b="1" spc="-56"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SoC</a:t>
            </a:r>
            <a:r>
              <a:rPr lang="en-US" altLang="zh-CN"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a:t>
            </a:r>
            <a:r>
              <a:rPr lang="en-US" altLang="zh-CN" sz="1799" b="1" spc="-56"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xPU</a:t>
            </a:r>
            <a:r>
              <a:rPr lang="zh-CN" altLang="en-US"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高速互联                            </a:t>
            </a:r>
            <a:endParaRPr lang="en-US" altLang="zh-CN" sz="1799" b="1" spc="-56"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3" name="文本框 2"/>
          <p:cNvSpPr txBox="1"/>
          <p:nvPr/>
        </p:nvSpPr>
        <p:spPr>
          <a:xfrm>
            <a:off x="702101" y="5125655"/>
            <a:ext cx="4019049" cy="377155"/>
          </a:xfrm>
          <a:prstGeom prst="rect">
            <a:avLst/>
          </a:prstGeom>
          <a:noFill/>
        </p:spPr>
        <p:txBody>
          <a:bodyPr wrap="none" rtlCol="0">
            <a:spAutoFit/>
          </a:bodyPr>
          <a:lstStyle/>
          <a:p>
            <a:pPr>
              <a:lnSpc>
                <a:spcPts val="2579"/>
              </a:lnSpc>
            </a:pPr>
            <a:r>
              <a:rPr lang="zh-CN" altLang="en-US" sz="1049" dirty="0">
                <a:solidFill>
                  <a:srgbClr val="1D1D1A"/>
                </a:solidFill>
                <a:latin typeface="Huawei Sans" panose="020C0503030203020204" pitchFamily="34" charset="0"/>
                <a:ea typeface="方正兰亭黑简体" panose="02000000000000000000" pitchFamily="2" charset="-122"/>
              </a:rPr>
              <a:t>注：</a:t>
            </a:r>
            <a:r>
              <a:rPr lang="en-US" altLang="zh-CN" sz="1049" dirty="0">
                <a:solidFill>
                  <a:srgbClr val="1D1D1A"/>
                </a:solidFill>
                <a:latin typeface="Huawei Sans" panose="020C0503030203020204" pitchFamily="34" charset="0"/>
                <a:ea typeface="方正兰亭黑简体" panose="02000000000000000000" pitchFamily="2" charset="-122"/>
              </a:rPr>
              <a:t>HCCS(Huawei Cache Coherence System) </a:t>
            </a:r>
            <a:r>
              <a:rPr lang="zh-CN" altLang="en-US" sz="1049" dirty="0">
                <a:solidFill>
                  <a:srgbClr val="1D1D1A"/>
                </a:solidFill>
                <a:latin typeface="Huawei Sans" panose="020C0503030203020204" pitchFamily="34" charset="0"/>
                <a:ea typeface="方正兰亭黑简体" panose="02000000000000000000" pitchFamily="2" charset="-122"/>
              </a:rPr>
              <a:t>华为自研片间互联协议</a:t>
            </a:r>
          </a:p>
        </p:txBody>
      </p:sp>
      <p:sp>
        <p:nvSpPr>
          <p:cNvPr id="6" name="文本框 5"/>
          <p:cNvSpPr txBox="1"/>
          <p:nvPr/>
        </p:nvSpPr>
        <p:spPr>
          <a:xfrm>
            <a:off x="2681053" y="1909809"/>
            <a:ext cx="877163" cy="402033"/>
          </a:xfrm>
          <a:prstGeom prst="rect">
            <a:avLst/>
          </a:prstGeom>
          <a:noFill/>
        </p:spPr>
        <p:txBody>
          <a:bodyPr wrap="none" rtlCol="0">
            <a:spAutoFit/>
          </a:bodyPr>
          <a:lstStyle/>
          <a:p>
            <a:pPr>
              <a:lnSpc>
                <a:spcPts val="2579"/>
              </a:lnSpc>
            </a:pPr>
            <a:r>
              <a:rPr lang="zh-CN" altLang="en-US" sz="1799" b="1" dirty="0">
                <a:solidFill>
                  <a:srgbClr val="C00000"/>
                </a:solidFill>
                <a:latin typeface="Huawei Sans" panose="020C0503030203020204" pitchFamily="34" charset="0"/>
                <a:ea typeface="方正兰亭黑简体" panose="02000000000000000000" pitchFamily="2" charset="-122"/>
              </a:rPr>
              <a:t>高集成</a:t>
            </a:r>
          </a:p>
        </p:txBody>
      </p:sp>
      <p:sp>
        <p:nvSpPr>
          <p:cNvPr id="79" name="文本框 78"/>
          <p:cNvSpPr txBox="1"/>
          <p:nvPr/>
        </p:nvSpPr>
        <p:spPr>
          <a:xfrm>
            <a:off x="6986410" y="1923175"/>
            <a:ext cx="877163" cy="402033"/>
          </a:xfrm>
          <a:prstGeom prst="rect">
            <a:avLst/>
          </a:prstGeom>
          <a:noFill/>
        </p:spPr>
        <p:txBody>
          <a:bodyPr wrap="none" rtlCol="0">
            <a:spAutoFit/>
          </a:bodyPr>
          <a:lstStyle/>
          <a:p>
            <a:pPr>
              <a:lnSpc>
                <a:spcPts val="2579"/>
              </a:lnSpc>
            </a:pPr>
            <a:r>
              <a:rPr lang="zh-CN" altLang="en-US" sz="1799" b="1" dirty="0">
                <a:solidFill>
                  <a:srgbClr val="C00000"/>
                </a:solidFill>
                <a:latin typeface="Huawei Sans" panose="020C0503030203020204" pitchFamily="34" charset="0"/>
                <a:ea typeface="方正兰亭黑简体" panose="02000000000000000000" pitchFamily="2" charset="-122"/>
              </a:rPr>
              <a:t>高能效</a:t>
            </a:r>
          </a:p>
        </p:txBody>
      </p:sp>
      <p:sp>
        <p:nvSpPr>
          <p:cNvPr id="80" name="矩形 79"/>
          <p:cNvSpPr/>
          <p:nvPr/>
        </p:nvSpPr>
        <p:spPr>
          <a:xfrm>
            <a:off x="6646758" y="4270509"/>
            <a:ext cx="1958768" cy="230832"/>
          </a:xfrm>
          <a:prstGeom prst="rect">
            <a:avLst/>
          </a:prstGeom>
        </p:spPr>
        <p:txBody>
          <a:bodyPr wrap="square">
            <a:spAutoFit/>
          </a:bodyPr>
          <a:lstStyle/>
          <a:p>
            <a:r>
              <a:rPr lang="zh-CN" altLang="en-US" sz="900" dirty="0">
                <a:solidFill>
                  <a:srgbClr val="1D1D1A"/>
                </a:solidFill>
                <a:latin typeface="Huawei Sans" panose="020C0503030203020204" pitchFamily="34" charset="0"/>
                <a:ea typeface="方正兰亭黑简体" panose="02000000000000000000" pitchFamily="2" charset="-122"/>
              </a:rPr>
              <a:t>单位功耗的</a:t>
            </a:r>
            <a:r>
              <a:rPr lang="en-US" altLang="zh-CN" sz="900" dirty="0">
                <a:solidFill>
                  <a:srgbClr val="1D1D1A"/>
                </a:solidFill>
                <a:latin typeface="Huawei Sans" panose="020C0503030203020204" pitchFamily="34" charset="0"/>
                <a:ea typeface="方正兰亭黑简体" panose="02000000000000000000" pitchFamily="2" charset="-122"/>
              </a:rPr>
              <a:t>SPECint</a:t>
            </a:r>
            <a:r>
              <a:rPr lang="zh-CN" altLang="en-US" sz="900" dirty="0">
                <a:solidFill>
                  <a:srgbClr val="1D1D1A"/>
                </a:solidFill>
                <a:latin typeface="Huawei Sans" panose="020C0503030203020204" pitchFamily="34" charset="0"/>
                <a:ea typeface="方正兰亭黑简体" panose="02000000000000000000" pitchFamily="2" charset="-122"/>
              </a:rPr>
              <a:t>性能更高</a:t>
            </a:r>
          </a:p>
        </p:txBody>
      </p:sp>
      <p:grpSp>
        <p:nvGrpSpPr>
          <p:cNvPr id="12" name="组合 11"/>
          <p:cNvGrpSpPr/>
          <p:nvPr/>
        </p:nvGrpSpPr>
        <p:grpSpPr>
          <a:xfrm>
            <a:off x="6271983" y="2401474"/>
            <a:ext cx="2159752" cy="2902053"/>
            <a:chOff x="8494335" y="1566783"/>
            <a:chExt cx="2880794" cy="3869404"/>
          </a:xfrm>
        </p:grpSpPr>
        <p:sp>
          <p:nvSpPr>
            <p:cNvPr id="84" name="矩形"/>
            <p:cNvSpPr/>
            <p:nvPr/>
          </p:nvSpPr>
          <p:spPr>
            <a:xfrm>
              <a:off x="10618925" y="2726892"/>
              <a:ext cx="308521" cy="1270628"/>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a:outerShdw dist="35921" dir="2700000" algn="ctr" rotWithShape="0">
                <a:srgbClr val="808080"/>
              </a:outerShdw>
            </a:effectLst>
          </p:spPr>
          <p:txBody>
            <a:bodyPr wrap="none" lIns="89189" tIns="44597" rIns="89189" bIns="44597" anchor="ctr"/>
            <a:lstStyle/>
            <a:p>
              <a:pPr defTabSz="891822"/>
              <a:endParaRPr sz="11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95" name="930"/>
            <p:cNvSpPr txBox="1"/>
            <p:nvPr/>
          </p:nvSpPr>
          <p:spPr>
            <a:xfrm>
              <a:off x="8494335" y="1566783"/>
              <a:ext cx="870549" cy="474745"/>
            </a:xfrm>
            <a:prstGeom prst="rect">
              <a:avLst/>
            </a:prstGeom>
            <a:ln w="12700">
              <a:miter lim="400000"/>
            </a:ln>
          </p:spPr>
          <p:txBody>
            <a:bodyPr wrap="square" lIns="17208" tIns="17208" rIns="17208" bIns="17208" anchor="ctr">
              <a:spAutoFit/>
            </a:bodyPr>
            <a:lstStyle/>
            <a:p>
              <a:pPr lvl="1" algn="ctr" defTabSz="110155">
                <a:lnSpc>
                  <a:spcPct val="120000"/>
                </a:lnSpc>
                <a:defRPr sz="4500" b="0">
                  <a:solidFill>
                    <a:srgbClr val="C7000B"/>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9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5.03</a:t>
              </a:r>
            </a:p>
          </p:txBody>
        </p:sp>
        <p:sp>
          <p:nvSpPr>
            <p:cNvPr id="96" name="矩形"/>
            <p:cNvSpPr/>
            <p:nvPr/>
          </p:nvSpPr>
          <p:spPr>
            <a:xfrm>
              <a:off x="8979311" y="1926266"/>
              <a:ext cx="385573" cy="2108342"/>
            </a:xfrm>
            <a:prstGeom prst="rect">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15875">
              <a:solidFill>
                <a:schemeClr val="bg1">
                  <a:lumMod val="60000"/>
                  <a:lumOff val="40000"/>
                </a:schemeClr>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sz="1599" kern="0" dirty="0">
                <a:solidFill>
                  <a:srgbClr val="000000"/>
                </a:solidFill>
                <a:latin typeface="Huawei Sans" panose="020C0503030203020204" pitchFamily="34" charset="0"/>
                <a:ea typeface="方正兰亭黑简体" panose="02000000000000000000" pitchFamily="2" charset="-122"/>
              </a:endParaRPr>
            </a:p>
          </p:txBody>
        </p:sp>
        <p:sp>
          <p:nvSpPr>
            <p:cNvPr id="97" name="矩形"/>
            <p:cNvSpPr/>
            <p:nvPr/>
          </p:nvSpPr>
          <p:spPr>
            <a:xfrm>
              <a:off x="9797282" y="2327112"/>
              <a:ext cx="369696" cy="1714694"/>
            </a:xfrm>
            <a:prstGeom prst="rect">
              <a:avLst/>
            </a:prstGeom>
            <a:gradFill>
              <a:gsLst>
                <a:gs pos="0">
                  <a:srgbClr val="0070C0">
                    <a:alpha val="0"/>
                  </a:srgbClr>
                </a:gs>
                <a:gs pos="54000">
                  <a:srgbClr val="0070C0">
                    <a:alpha val="67000"/>
                  </a:srgbClr>
                </a:gs>
                <a:gs pos="100000">
                  <a:srgbClr val="0070C0"/>
                </a:gs>
              </a:gsLst>
              <a:lin ang="5400000" scaled="1"/>
            </a:gradFill>
            <a:ln w="22225">
              <a:solidFill>
                <a:schemeClr val="bg1">
                  <a:lumMod val="60000"/>
                  <a:lumOff val="40000"/>
                </a:schemeClr>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pPr>
              <a:endParaRPr sz="1599" dirty="0">
                <a:solidFill>
                  <a:prstClr val="black"/>
                </a:solidFill>
                <a:latin typeface="Huawei Sans" panose="020C0503030203020204" pitchFamily="34" charset="0"/>
                <a:ea typeface="方正兰亭黑简体" panose="02000000000000000000" pitchFamily="2" charset="-122"/>
              </a:endParaRPr>
            </a:p>
          </p:txBody>
        </p:sp>
        <p:sp>
          <p:nvSpPr>
            <p:cNvPr id="98" name="Kunpeng920"/>
            <p:cNvSpPr txBox="1"/>
            <p:nvPr/>
          </p:nvSpPr>
          <p:spPr>
            <a:xfrm rot="16200000">
              <a:off x="8261215" y="2960232"/>
              <a:ext cx="1792229" cy="252389"/>
            </a:xfrm>
            <a:prstGeom prst="rect">
              <a:avLst/>
            </a:prstGeom>
            <a:ln w="12700">
              <a:miter lim="400000"/>
            </a:ln>
          </p:spPr>
          <p:txBody>
            <a:bodyPr wrap="square" lIns="17208" tIns="17208" rIns="17208" bIns="17208" anchor="ctr">
              <a:spAutoFit/>
            </a:bodyPr>
            <a:lstStyle/>
            <a:p>
              <a:pPr lvl="1" defTabSz="110155">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Kunpeng920-48</a:t>
              </a:r>
              <a:r>
                <a:rPr lang="zh-CN" altLang="en-US" sz="9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核</a:t>
              </a:r>
              <a:endParaRPr lang="en-US" altLang="zh-CN" sz="9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endParaRPr>
            </a:p>
          </p:txBody>
        </p:sp>
        <p:sp>
          <p:nvSpPr>
            <p:cNvPr id="99" name="others"/>
            <p:cNvSpPr txBox="1"/>
            <p:nvPr/>
          </p:nvSpPr>
          <p:spPr>
            <a:xfrm rot="16200000">
              <a:off x="9316501" y="3001163"/>
              <a:ext cx="1335849" cy="231093"/>
            </a:xfrm>
            <a:prstGeom prst="rect">
              <a:avLst/>
            </a:prstGeom>
            <a:ln w="12700">
              <a:miter lim="400000"/>
            </a:ln>
          </p:spPr>
          <p:txBody>
            <a:bodyPr wrap="square" lIns="17208" tIns="17208" rIns="17208" bIns="17208" anchor="ctr">
              <a:spAutoFit/>
            </a:bodyPr>
            <a:lstStyle/>
            <a:p>
              <a:r>
                <a:rPr lang="en-US" altLang="zh-CN" sz="900" dirty="0">
                  <a:solidFill>
                    <a:srgbClr val="1D1D1A"/>
                  </a:solidFill>
                  <a:latin typeface="Huawei Sans" panose="020C0503030203020204" pitchFamily="34" charset="0"/>
                  <a:ea typeface="方正兰亭黑简体" panose="02000000000000000000" pitchFamily="2" charset="-122"/>
                  <a:cs typeface="Arial" charset="0"/>
                </a:rPr>
                <a:t>Kunpeng920-32</a:t>
              </a:r>
              <a:r>
                <a:rPr lang="zh-CN" altLang="en-US" sz="900" dirty="0">
                  <a:solidFill>
                    <a:srgbClr val="1D1D1A"/>
                  </a:solidFill>
                  <a:latin typeface="Huawei Sans" panose="020C0503030203020204" pitchFamily="34" charset="0"/>
                  <a:ea typeface="方正兰亭黑简体" panose="02000000000000000000" pitchFamily="2" charset="-122"/>
                  <a:cs typeface="Arial" charset="0"/>
                </a:rPr>
                <a:t>核</a:t>
              </a:r>
              <a:endParaRPr lang="en-US" altLang="zh-CN" sz="900" dirty="0">
                <a:solidFill>
                  <a:srgbClr val="1D1D1A"/>
                </a:solidFill>
                <a:latin typeface="Huawei Sans" panose="020C0503030203020204" pitchFamily="34" charset="0"/>
                <a:ea typeface="方正兰亭黑简体" panose="02000000000000000000" pitchFamily="2" charset="-122"/>
                <a:cs typeface="Arial" charset="0"/>
              </a:endParaRPr>
            </a:p>
          </p:txBody>
        </p:sp>
        <p:sp>
          <p:nvSpPr>
            <p:cNvPr id="88" name="others"/>
            <p:cNvSpPr txBox="1"/>
            <p:nvPr/>
          </p:nvSpPr>
          <p:spPr>
            <a:xfrm rot="16200000">
              <a:off x="10288822" y="3171158"/>
              <a:ext cx="1180469" cy="415830"/>
            </a:xfrm>
            <a:prstGeom prst="rect">
              <a:avLst/>
            </a:prstGeom>
            <a:ln w="12700">
              <a:miter lim="400000"/>
            </a:ln>
          </p:spPr>
          <p:txBody>
            <a:bodyPr wrap="square" lIns="17208" tIns="17208" rIns="17208" bIns="17208" anchor="ctr">
              <a:spAutoFit/>
            </a:bodyPr>
            <a:lstStyle/>
            <a:p>
              <a:pPr algn="ctr"/>
              <a:r>
                <a:rPr lang="en-US" altLang="zh-CN" sz="900" dirty="0">
                  <a:solidFill>
                    <a:srgbClr val="1D1D1A"/>
                  </a:solidFill>
                  <a:latin typeface="Huawei Sans" panose="020C0503030203020204" pitchFamily="34" charset="0"/>
                  <a:ea typeface="方正兰亭黑简体" panose="02000000000000000000" pitchFamily="2" charset="-122"/>
                  <a:cs typeface="Arial" charset="0"/>
                </a:rPr>
                <a:t>Others</a:t>
              </a:r>
            </a:p>
            <a:p>
              <a:endParaRPr lang="en-US" altLang="zh-CN" sz="900" dirty="0">
                <a:solidFill>
                  <a:srgbClr val="1D1D1A"/>
                </a:solidFill>
                <a:latin typeface="Huawei Sans" panose="020C0503030203020204" pitchFamily="34" charset="0"/>
                <a:ea typeface="方正兰亭黑简体" panose="02000000000000000000" pitchFamily="2" charset="-122"/>
                <a:cs typeface="Arial" charset="0"/>
              </a:endParaRPr>
            </a:p>
          </p:txBody>
        </p:sp>
        <p:sp>
          <p:nvSpPr>
            <p:cNvPr id="7" name="文本框 6"/>
            <p:cNvSpPr txBox="1"/>
            <p:nvPr/>
          </p:nvSpPr>
          <p:spPr>
            <a:xfrm>
              <a:off x="10541564" y="2315110"/>
              <a:ext cx="517866" cy="497145"/>
            </a:xfrm>
            <a:prstGeom prst="rect">
              <a:avLst/>
            </a:prstGeom>
            <a:noFill/>
          </p:spPr>
          <p:txBody>
            <a:bodyPr wrap="none" rtlCol="0">
              <a:spAutoFit/>
            </a:bodyPr>
            <a:lstStyle/>
            <a:p>
              <a:pPr>
                <a:lnSpc>
                  <a:spcPts val="2579"/>
                </a:lnSpc>
              </a:pPr>
              <a:r>
                <a:rPr lang="en-US" altLang="zh-CN" sz="900" b="1" dirty="0">
                  <a:solidFill>
                    <a:srgbClr val="1D1D1A"/>
                  </a:solidFill>
                  <a:latin typeface="Huawei Sans" panose="020C0503030203020204" pitchFamily="34" charset="0"/>
                  <a:ea typeface="方正兰亭黑简体" panose="02000000000000000000" pitchFamily="2" charset="-122"/>
                </a:rPr>
                <a:t>3.63</a:t>
              </a:r>
              <a:endParaRPr lang="zh-CN" altLang="en-US" sz="900" b="1" dirty="0">
                <a:solidFill>
                  <a:srgbClr val="1D1D1A"/>
                </a:solidFill>
                <a:latin typeface="Huawei Sans" panose="020C0503030203020204" pitchFamily="34" charset="0"/>
                <a:ea typeface="方正兰亭黑简体" panose="02000000000000000000" pitchFamily="2" charset="-122"/>
              </a:endParaRPr>
            </a:p>
          </p:txBody>
        </p:sp>
        <p:sp>
          <p:nvSpPr>
            <p:cNvPr id="102" name="文本框 101"/>
            <p:cNvSpPr txBox="1"/>
            <p:nvPr/>
          </p:nvSpPr>
          <p:spPr>
            <a:xfrm>
              <a:off x="9734358" y="1900564"/>
              <a:ext cx="517866" cy="497145"/>
            </a:xfrm>
            <a:prstGeom prst="rect">
              <a:avLst/>
            </a:prstGeom>
            <a:noFill/>
          </p:spPr>
          <p:txBody>
            <a:bodyPr wrap="none" rtlCol="0">
              <a:spAutoFit/>
            </a:bodyPr>
            <a:lstStyle/>
            <a:p>
              <a:pPr>
                <a:lnSpc>
                  <a:spcPts val="2579"/>
                </a:lnSpc>
              </a:pPr>
              <a:r>
                <a:rPr lang="en-US" altLang="zh-CN" sz="900" b="1" dirty="0">
                  <a:solidFill>
                    <a:srgbClr val="1D1D1A"/>
                  </a:solidFill>
                  <a:latin typeface="Huawei Sans" panose="020C0503030203020204" pitchFamily="34" charset="0"/>
                  <a:ea typeface="方正兰亭黑简体" panose="02000000000000000000" pitchFamily="2" charset="-122"/>
                </a:rPr>
                <a:t>4.52</a:t>
              </a:r>
              <a:endParaRPr lang="zh-CN" altLang="en-US" sz="900" b="1" dirty="0">
                <a:solidFill>
                  <a:srgbClr val="1D1D1A"/>
                </a:solidFill>
                <a:latin typeface="Huawei Sans" panose="020C0503030203020204" pitchFamily="34" charset="0"/>
                <a:ea typeface="方正兰亭黑简体" panose="02000000000000000000" pitchFamily="2" charset="-122"/>
              </a:endParaRPr>
            </a:p>
          </p:txBody>
        </p:sp>
        <p:cxnSp>
          <p:nvCxnSpPr>
            <p:cNvPr id="9" name="直接连接符 8"/>
            <p:cNvCxnSpPr/>
            <p:nvPr/>
          </p:nvCxnSpPr>
          <p:spPr>
            <a:xfrm>
              <a:off x="8717622" y="5436187"/>
              <a:ext cx="26575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相柜数"/>
          <p:cNvSpPr txBox="1"/>
          <p:nvPr/>
        </p:nvSpPr>
        <p:spPr>
          <a:xfrm>
            <a:off x="7335676" y="2522704"/>
            <a:ext cx="1406846" cy="469990"/>
          </a:xfrm>
          <a:prstGeom prst="rect">
            <a:avLst/>
          </a:prstGeom>
          <a:ln w="12700">
            <a:miter lim="400000"/>
          </a:ln>
        </p:spPr>
        <p:txBody>
          <a:bodyPr wrap="square" lIns="53557" tIns="53557" rIns="53557" bIns="53557" anchor="ctr">
            <a:spAutoFit/>
          </a:bodyPr>
          <a:lstStyle/>
          <a:p>
            <a:pPr lvl="1" algn="ctr"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2099" dirty="0">
                <a:solidFill>
                  <a:srgbClr val="C70009"/>
                </a:solidFill>
                <a:latin typeface="Huawei Sans" panose="020C0503030203020204" pitchFamily="34" charset="0"/>
                <a:ea typeface="方正兰亭黑简体" panose="02000000000000000000" pitchFamily="2" charset="-122"/>
                <a:cs typeface="微软雅黑" panose="020B0502040204020203" charset="-122"/>
                <a:sym typeface="+mn-ea"/>
              </a:rPr>
              <a:t>30%</a:t>
            </a:r>
            <a:endParaRPr lang="zh-CN" altLang="en-US" sz="2099" dirty="0">
              <a:solidFill>
                <a:srgbClr val="C70009"/>
              </a:solidFill>
              <a:latin typeface="Huawei Sans" panose="020C0503030203020204" pitchFamily="34" charset="0"/>
              <a:ea typeface="方正兰亭黑简体" panose="02000000000000000000" pitchFamily="2" charset="-122"/>
              <a:cs typeface="微软雅黑" panose="020B0502040204020203" charset="-122"/>
              <a:sym typeface="+mn-ea"/>
            </a:endParaRPr>
          </a:p>
        </p:txBody>
      </p:sp>
      <p:sp>
        <p:nvSpPr>
          <p:cNvPr id="13" name="矩形 12"/>
          <p:cNvSpPr/>
          <p:nvPr/>
        </p:nvSpPr>
        <p:spPr>
          <a:xfrm>
            <a:off x="6383740" y="4467829"/>
            <a:ext cx="2079866" cy="705193"/>
          </a:xfrm>
          <a:prstGeom prst="rect">
            <a:avLst/>
          </a:prstGeom>
        </p:spPr>
        <p:txBody>
          <a:bodyPr wrap="square">
            <a:spAutoFit/>
          </a:bodyPr>
          <a:lstStyle/>
          <a:p>
            <a:pPr>
              <a:spcBef>
                <a:spcPts val="450"/>
              </a:spcBef>
            </a:pPr>
            <a:r>
              <a:rPr lang="zh-CN" altLang="en-US" sz="1049" b="1"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每</a:t>
            </a:r>
            <a:r>
              <a:rPr lang="en-US" altLang="zh-CN" sz="1049" b="1" spc="-11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049" b="1" spc="-11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万</a:t>
            </a:r>
            <a:r>
              <a:rPr lang="zh-CN" altLang="en-US" sz="1049" b="1"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台</a:t>
            </a:r>
            <a:r>
              <a:rPr lang="en-US" altLang="zh-CN" sz="1049" b="1"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Hadoop</a:t>
            </a:r>
            <a:r>
              <a:rPr lang="zh-CN" altLang="en-US" sz="1049" b="1"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节点</a:t>
            </a:r>
            <a:endParaRPr lang="en-US" altLang="zh-CN" sz="1049" b="1"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endParaRPr>
          </a:p>
          <a:p>
            <a:pPr marL="135000" indent="-135000">
              <a:spcBef>
                <a:spcPts val="450"/>
              </a:spcBef>
              <a:buSzPct val="60000"/>
              <a:buFont typeface="Wingdings" panose="05000000000000000000" pitchFamily="2" charset="2"/>
              <a:buChar char="l"/>
            </a:pPr>
            <a:r>
              <a:rPr lang="zh-CN" altLang="en-US" sz="1050"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每年节电</a:t>
            </a:r>
            <a:r>
              <a:rPr lang="en-US" altLang="zh-CN" sz="1050"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a:t>
            </a:r>
            <a:r>
              <a:rPr lang="en-US" altLang="zh-CN" sz="1050" b="1" spc="-11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050" b="1" spc="-11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千万度</a:t>
            </a:r>
            <a:endParaRPr lang="en-US" altLang="zh-CN" sz="1050" spc="-113"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endParaRPr>
          </a:p>
          <a:p>
            <a:pPr marL="135000" indent="-135000">
              <a:spcBef>
                <a:spcPts val="450"/>
              </a:spcBef>
              <a:buSzPct val="60000"/>
              <a:buFont typeface="Wingdings" panose="05000000000000000000" pitchFamily="2" charset="2"/>
              <a:buChar char="l"/>
            </a:pPr>
            <a:r>
              <a:rPr lang="zh-CN" altLang="en-US" sz="1050"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碳排放每年减少</a:t>
            </a:r>
            <a:r>
              <a:rPr lang="en-US" altLang="zh-CN" sz="1050" spc="-113"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a:t>
            </a:r>
            <a:r>
              <a:rPr lang="en-US" altLang="zh-CN" sz="1050" b="1" spc="-11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050" b="1" spc="-11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万多吨</a:t>
            </a:r>
            <a:endParaRPr lang="en-US" altLang="zh-CN" sz="1050" spc="-113"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 name="组合 3"/>
          <p:cNvGrpSpPr/>
          <p:nvPr/>
        </p:nvGrpSpPr>
        <p:grpSpPr>
          <a:xfrm>
            <a:off x="3619941" y="3188422"/>
            <a:ext cx="446339" cy="510518"/>
            <a:chOff x="3748573" y="3347888"/>
            <a:chExt cx="751955" cy="945208"/>
          </a:xfrm>
        </p:grpSpPr>
        <p:pic>
          <p:nvPicPr>
            <p:cNvPr id="8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86" name="图片 8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6"/>
              <a:ext cx="751955" cy="447752"/>
            </a:xfrm>
            <a:prstGeom prst="rect">
              <a:avLst/>
            </a:prstGeom>
          </p:spPr>
        </p:pic>
      </p:grpSp>
      <p:grpSp>
        <p:nvGrpSpPr>
          <p:cNvPr id="94" name="组合 93"/>
          <p:cNvGrpSpPr/>
          <p:nvPr/>
        </p:nvGrpSpPr>
        <p:grpSpPr>
          <a:xfrm>
            <a:off x="5093640" y="3188422"/>
            <a:ext cx="446339" cy="510518"/>
            <a:chOff x="3748573" y="3347888"/>
            <a:chExt cx="751955" cy="945208"/>
          </a:xfrm>
        </p:grpSpPr>
        <p:pic>
          <p:nvPicPr>
            <p:cNvPr id="100"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01" name="图片 100"/>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03" name="组合 102"/>
          <p:cNvGrpSpPr/>
          <p:nvPr/>
        </p:nvGrpSpPr>
        <p:grpSpPr>
          <a:xfrm>
            <a:off x="5093640" y="4206095"/>
            <a:ext cx="446339" cy="510518"/>
            <a:chOff x="3748573" y="3347888"/>
            <a:chExt cx="751955" cy="945208"/>
          </a:xfrm>
        </p:grpSpPr>
        <p:pic>
          <p:nvPicPr>
            <p:cNvPr id="106"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3" name="图片 112"/>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14" name="组合 113"/>
          <p:cNvGrpSpPr/>
          <p:nvPr/>
        </p:nvGrpSpPr>
        <p:grpSpPr>
          <a:xfrm>
            <a:off x="3622005" y="4209990"/>
            <a:ext cx="446339" cy="510518"/>
            <a:chOff x="3748573" y="3347888"/>
            <a:chExt cx="751955" cy="945208"/>
          </a:xfrm>
        </p:grpSpPr>
        <p:pic>
          <p:nvPicPr>
            <p:cNvPr id="11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6" name="图片 11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5" name="组合 4"/>
          <p:cNvGrpSpPr/>
          <p:nvPr/>
        </p:nvGrpSpPr>
        <p:grpSpPr>
          <a:xfrm>
            <a:off x="1467932" y="3921339"/>
            <a:ext cx="882756" cy="707263"/>
            <a:chOff x="1958007" y="4085707"/>
            <a:chExt cx="1177468" cy="943385"/>
          </a:xfrm>
        </p:grpSpPr>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8007" y="4085707"/>
              <a:ext cx="1177468" cy="943385"/>
            </a:xfrm>
            <a:prstGeom prst="rect">
              <a:avLst/>
            </a:prstGeom>
          </p:spPr>
        </p:pic>
        <p:pic>
          <p:nvPicPr>
            <p:cNvPr id="117" name="图片 116"/>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1983982" y="4374652"/>
              <a:ext cx="648694" cy="386375"/>
            </a:xfrm>
            <a:prstGeom prst="rect">
              <a:avLst/>
            </a:prstGeom>
          </p:spPr>
        </p:pic>
      </p:grpSp>
      <p:sp>
        <p:nvSpPr>
          <p:cNvPr id="10" name="标题 9"/>
          <p:cNvSpPr>
            <a:spLocks noGrp="1"/>
          </p:cNvSpPr>
          <p:nvPr>
            <p:ph type="title"/>
          </p:nvPr>
        </p:nvSpPr>
        <p:spPr/>
        <p:txBody>
          <a:bodyPr>
            <a:normAutofit fontScale="90000"/>
          </a:bodyPr>
          <a:lstStyle/>
          <a:p>
            <a:r>
              <a:rPr lang="zh-CN" altLang="en-US" dirty="0">
                <a:sym typeface="Arial" panose="020B0604020202020204" pitchFamily="34" charset="0"/>
              </a:rPr>
              <a:t>高集成，高能效</a:t>
            </a:r>
            <a:endParaRPr lang="zh-CN" altLang="en-US" dirty="0"/>
          </a:p>
        </p:txBody>
      </p:sp>
      <p:sp>
        <p:nvSpPr>
          <p:cNvPr id="11" name="虚尾箭头 10"/>
          <p:cNvSpPr/>
          <p:nvPr/>
        </p:nvSpPr>
        <p:spPr>
          <a:xfrm rot="16200000">
            <a:off x="7644442" y="2645973"/>
            <a:ext cx="369674" cy="188035"/>
          </a:xfrm>
          <a:prstGeom prst="stripedRightArrow">
            <a:avLst/>
          </a:prstGeom>
          <a:solidFill>
            <a:srgbClr val="C7000B"/>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7183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指令系统的发展</a:t>
            </a:r>
            <a:endParaRPr lang="en-US" dirty="0"/>
          </a:p>
        </p:txBody>
      </p:sp>
      <p:sp>
        <p:nvSpPr>
          <p:cNvPr id="3" name="Content Placeholder 2"/>
          <p:cNvSpPr>
            <a:spLocks noGrp="1"/>
          </p:cNvSpPr>
          <p:nvPr>
            <p:ph idx="1"/>
          </p:nvPr>
        </p:nvSpPr>
        <p:spPr/>
        <p:txBody>
          <a:bodyPr/>
          <a:lstStyle/>
          <a:p>
            <a:r>
              <a:rPr lang="zh-CN" altLang="en-US" dirty="0"/>
              <a:t>硬件结构随着超大规模集成电路</a:t>
            </a:r>
            <a:r>
              <a:rPr lang="en-US" altLang="zh-CN" dirty="0"/>
              <a:t>(VLSI)</a:t>
            </a:r>
            <a:r>
              <a:rPr lang="zh-CN" altLang="en-US" dirty="0"/>
              <a:t>技术的飞速发展而越来越复杂化，其指令系统也趋于多用途、强功能化</a:t>
            </a:r>
            <a:endParaRPr lang="en-US" altLang="zh-CN" dirty="0"/>
          </a:p>
          <a:p>
            <a:r>
              <a:rPr lang="zh-CN" altLang="en-US" dirty="0"/>
              <a:t>指令系统的改进</a:t>
            </a:r>
            <a:endParaRPr lang="en-US" altLang="zh-CN" dirty="0"/>
          </a:p>
          <a:p>
            <a:pPr lvl="1"/>
            <a:r>
              <a:rPr lang="zh-CN" altLang="en-US" dirty="0"/>
              <a:t>缩小指令与高级语言的语义差异以及有利于操作系统的优化</a:t>
            </a:r>
            <a:endParaRPr lang="en-US" altLang="zh-CN" dirty="0"/>
          </a:p>
          <a:p>
            <a:pPr lvl="1"/>
            <a:r>
              <a:rPr lang="zh-CN" altLang="en-US" dirty="0"/>
              <a:t>为了便于操作系统的实现和优化，还设置有控制系统状态的特权指令、管理多道程序和多处理机系统的专用指令等。</a:t>
            </a:r>
            <a:endParaRPr lang="en-US" dirty="0"/>
          </a:p>
        </p:txBody>
      </p:sp>
    </p:spTree>
    <p:extLst>
      <p:ext uri="{BB962C8B-B14F-4D97-AF65-F5344CB8AC3E}">
        <p14:creationId xmlns:p14="http://schemas.microsoft.com/office/powerpoint/2010/main" val="14330162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p:cNvPicPr>
            <a:picLocks noChangeAspect="1"/>
          </p:cNvPicPr>
          <p:nvPr/>
        </p:nvPicPr>
        <p:blipFill>
          <a:blip r:embed="rId3"/>
          <a:stretch>
            <a:fillRect/>
          </a:stretch>
        </p:blipFill>
        <p:spPr>
          <a:xfrm>
            <a:off x="573197" y="3210098"/>
            <a:ext cx="2519999" cy="1738800"/>
          </a:xfrm>
          <a:prstGeom prst="rect">
            <a:avLst/>
          </a:prstGeom>
        </p:spPr>
      </p:pic>
      <p:pic>
        <p:nvPicPr>
          <p:cNvPr id="5" name="Picture 31"/>
          <p:cNvPicPr>
            <a:picLocks noChangeAspect="1"/>
          </p:cNvPicPr>
          <p:nvPr/>
        </p:nvPicPr>
        <p:blipFill>
          <a:blip r:embed="rId4"/>
          <a:stretch>
            <a:fillRect/>
          </a:stretch>
        </p:blipFill>
        <p:spPr>
          <a:xfrm>
            <a:off x="6015475" y="3210098"/>
            <a:ext cx="2518744" cy="1738800"/>
          </a:xfrm>
          <a:prstGeom prst="rect">
            <a:avLst/>
          </a:prstGeom>
        </p:spPr>
      </p:pic>
      <p:pic>
        <p:nvPicPr>
          <p:cNvPr id="6" name="Picture 33"/>
          <p:cNvPicPr>
            <a:picLocks noChangeAspect="1"/>
          </p:cNvPicPr>
          <p:nvPr/>
        </p:nvPicPr>
        <p:blipFill>
          <a:blip r:embed="rId5"/>
          <a:stretch>
            <a:fillRect/>
          </a:stretch>
        </p:blipFill>
        <p:spPr>
          <a:xfrm>
            <a:off x="3314943" y="3211365"/>
            <a:ext cx="2514115" cy="1737533"/>
          </a:xfrm>
          <a:prstGeom prst="rect">
            <a:avLst/>
          </a:prstGeom>
        </p:spPr>
      </p:pic>
      <p:sp>
        <p:nvSpPr>
          <p:cNvPr id="3" name="Content Placeholder 2"/>
          <p:cNvSpPr txBox="1">
            <a:spLocks/>
          </p:cNvSpPr>
          <p:nvPr/>
        </p:nvSpPr>
        <p:spPr>
          <a:xfrm>
            <a:off x="1093176" y="1973310"/>
            <a:ext cx="7213883" cy="1103494"/>
          </a:xfrm>
          <a:prstGeom prst="rect">
            <a:avLst/>
          </a:prstGeom>
        </p:spPr>
        <p:txBody>
          <a:bodyPr lIns="0" tIns="0" rIns="0" bIns="0" anchor="t">
            <a:normAutofit/>
          </a:bodyPr>
          <a:lstStyle>
            <a:lvl1pPr marL="0" indent="0" algn="l" defTabSz="1187798" rtl="0" eaLnBrk="1" latinLnBrk="0" hangingPunct="1">
              <a:lnSpc>
                <a:spcPts val="3430"/>
              </a:lnSpc>
              <a:spcBef>
                <a:spcPts val="0"/>
              </a:spcBef>
              <a:buFont typeface="Arial" panose="020B0604020202020204" pitchFamily="34" charset="0"/>
              <a:buNone/>
              <a:defRPr sz="3200" kern="1200" baseline="0">
                <a:solidFill>
                  <a:schemeClr val="tx1">
                    <a:lumMod val="65000"/>
                    <a:lumOff val="35000"/>
                  </a:schemeClr>
                </a:solidFill>
                <a:latin typeface="+mj-lt"/>
                <a:ea typeface="Microsoft YaHei" panose="020B0503020204020204" pitchFamily="34" charset="-122"/>
                <a:cs typeface="Arial" panose="020B0604020202020204" pitchFamily="34" charset="0"/>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914112">
              <a:lnSpc>
                <a:spcPct val="100000"/>
              </a:lnSpc>
              <a:defRPr/>
            </a:pPr>
            <a:r>
              <a:rPr lang="en-US" altLang="zh-CN" sz="1349" dirty="0">
                <a:solidFill>
                  <a:srgbClr val="000000">
                    <a:lumMod val="65000"/>
                    <a:lumOff val="35000"/>
                  </a:srgbClr>
                </a:solidFill>
                <a:latin typeface="Huawei Sans" panose="020C0503030203020204" pitchFamily="34" charset="0"/>
                <a:ea typeface="方正兰亭黑简体" panose="02000000000000000000" pitchFamily="2" charset="-122"/>
              </a:rPr>
              <a:t>Kunpeng920 </a:t>
            </a:r>
            <a:r>
              <a:rPr lang="zh-CN" altLang="en-US" sz="1349" dirty="0">
                <a:solidFill>
                  <a:srgbClr val="000000">
                    <a:lumMod val="65000"/>
                    <a:lumOff val="35000"/>
                  </a:srgbClr>
                </a:solidFill>
                <a:latin typeface="Huawei Sans" panose="020C0503030203020204" pitchFamily="34" charset="0"/>
                <a:ea typeface="方正兰亭黑简体" panose="02000000000000000000" pitchFamily="2" charset="-122"/>
              </a:rPr>
              <a:t>支持</a:t>
            </a:r>
            <a:r>
              <a:rPr lang="en-US" altLang="zh-CN" sz="1799" dirty="0">
                <a:solidFill>
                  <a:srgbClr val="FF0000"/>
                </a:solidFill>
                <a:latin typeface="Huawei Sans" panose="020C0503030203020204" pitchFamily="34" charset="0"/>
                <a:ea typeface="方正兰亭黑简体" panose="02000000000000000000" pitchFamily="2" charset="-122"/>
              </a:rPr>
              <a:t>PCIe 4.0</a:t>
            </a:r>
          </a:p>
          <a:p>
            <a:pPr defTabSz="914112">
              <a:lnSpc>
                <a:spcPct val="100000"/>
              </a:lnSpc>
              <a:defRPr/>
            </a:pPr>
            <a:r>
              <a:rPr lang="en-US" altLang="zh-CN" sz="1799" dirty="0">
                <a:solidFill>
                  <a:srgbClr val="FF0000"/>
                </a:solidFill>
                <a:latin typeface="Huawei Sans" panose="020C0503030203020204" pitchFamily="34" charset="0"/>
                <a:ea typeface="方正兰亭黑简体" panose="02000000000000000000" pitchFamily="2" charset="-122"/>
              </a:rPr>
              <a:t>	</a:t>
            </a:r>
            <a:r>
              <a:rPr lang="en-US" altLang="zh-CN" sz="1349" dirty="0">
                <a:solidFill>
                  <a:srgbClr val="000000">
                    <a:lumMod val="65000"/>
                    <a:lumOff val="35000"/>
                  </a:srgbClr>
                </a:solidFill>
                <a:latin typeface="Huawei Sans" panose="020C0503030203020204" pitchFamily="34" charset="0"/>
                <a:ea typeface="方正兰亭黑简体" panose="02000000000000000000" pitchFamily="2" charset="-122"/>
              </a:rPr>
              <a:t>PCIe 4.0</a:t>
            </a:r>
            <a:r>
              <a:rPr lang="zh-CN" altLang="en-US" sz="1349" dirty="0">
                <a:solidFill>
                  <a:srgbClr val="000000">
                    <a:lumMod val="65000"/>
                    <a:lumOff val="35000"/>
                  </a:srgbClr>
                </a:solidFill>
                <a:latin typeface="Huawei Sans" panose="020C0503030203020204" pitchFamily="34" charset="0"/>
                <a:ea typeface="方正兰亭黑简体" panose="02000000000000000000" pitchFamily="2" charset="-122"/>
              </a:rPr>
              <a:t>双口卡能带来</a:t>
            </a:r>
            <a:r>
              <a:rPr lang="zh-CN" altLang="en-US" sz="1799" dirty="0">
                <a:solidFill>
                  <a:srgbClr val="FF0000"/>
                </a:solidFill>
                <a:latin typeface="Huawei Sans" panose="020C0503030203020204" pitchFamily="34" charset="0"/>
                <a:ea typeface="方正兰亭黑简体" panose="02000000000000000000" pitchFamily="2" charset="-122"/>
              </a:rPr>
              <a:t>两倍带宽</a:t>
            </a:r>
            <a:r>
              <a:rPr lang="zh-CN" altLang="en-US" sz="1349" dirty="0">
                <a:solidFill>
                  <a:srgbClr val="000000">
                    <a:lumMod val="65000"/>
                    <a:lumOff val="35000"/>
                  </a:srgbClr>
                </a:solidFill>
                <a:latin typeface="Huawei Sans" panose="020C0503030203020204" pitchFamily="34" charset="0"/>
                <a:ea typeface="方正兰亭黑简体" panose="02000000000000000000" pitchFamily="2" charset="-122"/>
              </a:rPr>
              <a:t>和</a:t>
            </a:r>
            <a:r>
              <a:rPr lang="zh-CN" altLang="en-US" sz="1799" dirty="0">
                <a:solidFill>
                  <a:srgbClr val="FF0000"/>
                </a:solidFill>
                <a:latin typeface="Huawei Sans" panose="020C0503030203020204" pitchFamily="34" charset="0"/>
                <a:ea typeface="方正兰亭黑简体" panose="02000000000000000000" pitchFamily="2" charset="-122"/>
              </a:rPr>
              <a:t>更低时延</a:t>
            </a:r>
          </a:p>
          <a:p>
            <a:r>
              <a:rPr lang="en-US" altLang="zh-CN" sz="1349" dirty="0">
                <a:solidFill>
                  <a:srgbClr val="000000">
                    <a:lumMod val="65000"/>
                    <a:lumOff val="35000"/>
                  </a:srgbClr>
                </a:solidFill>
                <a:latin typeface="Huawei Sans" panose="020C0503030203020204" pitchFamily="34" charset="0"/>
                <a:ea typeface="方正兰亭黑简体" panose="02000000000000000000" pitchFamily="2" charset="-122"/>
              </a:rPr>
              <a:t>		</a:t>
            </a:r>
            <a:r>
              <a:rPr lang="zh-CN" altLang="en-US" sz="1349" dirty="0">
                <a:solidFill>
                  <a:srgbClr val="000000">
                    <a:lumMod val="65000"/>
                    <a:lumOff val="35000"/>
                  </a:srgbClr>
                </a:solidFill>
                <a:latin typeface="Huawei Sans" panose="020C0503030203020204" pitchFamily="34" charset="0"/>
                <a:ea typeface="方正兰亭黑简体" panose="02000000000000000000" pitchFamily="2" charset="-122"/>
              </a:rPr>
              <a:t>华为与</a:t>
            </a:r>
            <a:r>
              <a:rPr lang="en-US" altLang="zh-CN" sz="1349" dirty="0">
                <a:solidFill>
                  <a:srgbClr val="000000">
                    <a:lumMod val="65000"/>
                    <a:lumOff val="35000"/>
                  </a:srgbClr>
                </a:solidFill>
                <a:latin typeface="Huawei Sans" panose="020C0503030203020204" pitchFamily="34" charset="0"/>
                <a:ea typeface="方正兰亭黑简体" panose="02000000000000000000" pitchFamily="2" charset="-122"/>
              </a:rPr>
              <a:t>Mellanox</a:t>
            </a:r>
            <a:r>
              <a:rPr lang="zh-CN" altLang="en-US" sz="1349" dirty="0">
                <a:solidFill>
                  <a:srgbClr val="000000">
                    <a:lumMod val="65000"/>
                    <a:lumOff val="35000"/>
                  </a:srgbClr>
                </a:solidFill>
                <a:latin typeface="Huawei Sans" panose="020C0503030203020204" pitchFamily="34" charset="0"/>
                <a:ea typeface="方正兰亭黑简体" panose="02000000000000000000" pitchFamily="2" charset="-122"/>
              </a:rPr>
              <a:t>公司联合对</a:t>
            </a:r>
            <a:r>
              <a:rPr lang="en-US" altLang="zh-CN" sz="1349" dirty="0">
                <a:solidFill>
                  <a:srgbClr val="000000">
                    <a:lumMod val="65000"/>
                    <a:lumOff val="35000"/>
                  </a:srgbClr>
                </a:solidFill>
                <a:latin typeface="Huawei Sans" panose="020C0503030203020204" pitchFamily="34" charset="0"/>
                <a:ea typeface="方正兰亭黑简体" panose="02000000000000000000" pitchFamily="2" charset="-122"/>
              </a:rPr>
              <a:t>PCIe Gen4</a:t>
            </a:r>
            <a:r>
              <a:rPr lang="zh-CN" altLang="en-US" sz="1349" dirty="0">
                <a:solidFill>
                  <a:srgbClr val="000000">
                    <a:lumMod val="65000"/>
                    <a:lumOff val="35000"/>
                  </a:srgbClr>
                </a:solidFill>
                <a:latin typeface="Huawei Sans" panose="020C0503030203020204" pitchFamily="34" charset="0"/>
                <a:ea typeface="方正兰亭黑简体" panose="02000000000000000000" pitchFamily="2" charset="-122"/>
              </a:rPr>
              <a:t>进行</a:t>
            </a:r>
            <a:r>
              <a:rPr lang="zh-CN" altLang="en-US" sz="1799" dirty="0">
                <a:solidFill>
                  <a:srgbClr val="FF0000"/>
                </a:solidFill>
                <a:latin typeface="Huawei Sans" panose="020C0503030203020204" pitchFamily="34" charset="0"/>
                <a:ea typeface="方正兰亭黑简体" panose="02000000000000000000" pitchFamily="2" charset="-122"/>
              </a:rPr>
              <a:t>深度性能优化</a:t>
            </a:r>
            <a:endParaRPr lang="en-US" sz="1799" dirty="0">
              <a:solidFill>
                <a:srgbClr val="FF0000"/>
              </a:solidFill>
              <a:latin typeface="Huawei Sans" panose="020C0503030203020204" pitchFamily="34" charset="0"/>
              <a:ea typeface="方正兰亭黑简体" panose="02000000000000000000" pitchFamily="2" charset="-122"/>
            </a:endParaRPr>
          </a:p>
        </p:txBody>
      </p:sp>
      <p:sp>
        <p:nvSpPr>
          <p:cNvPr id="11" name="TextBox 10"/>
          <p:cNvSpPr txBox="1"/>
          <p:nvPr/>
        </p:nvSpPr>
        <p:spPr>
          <a:xfrm>
            <a:off x="746554" y="3505538"/>
            <a:ext cx="1192541" cy="230832"/>
          </a:xfrm>
          <a:prstGeom prst="rect">
            <a:avLst/>
          </a:prstGeom>
          <a:noFill/>
        </p:spPr>
        <p:txBody>
          <a:bodyPr wrap="square" rtlCol="0">
            <a:spAutoFit/>
          </a:bodyPr>
          <a:lstStyle/>
          <a:p>
            <a:pPr algn="ctr" defTabSz="685584"/>
            <a:r>
              <a:rPr lang="zh-CN" altLang="en-US" sz="900" dirty="0">
                <a:solidFill>
                  <a:srgbClr val="000000"/>
                </a:solidFill>
                <a:latin typeface="Huawei Sans" panose="020C0503030203020204" pitchFamily="34" charset="0"/>
                <a:ea typeface="方正兰亭黑简体" panose="02000000000000000000" pitchFamily="2" charset="-122"/>
              </a:rPr>
              <a:t>时延</a:t>
            </a:r>
            <a:r>
              <a:rPr lang="en-US" altLang="zh-CN" sz="900" dirty="0">
                <a:solidFill>
                  <a:srgbClr val="000000"/>
                </a:solidFill>
                <a:latin typeface="Huawei Sans" panose="020C0503030203020204" pitchFamily="34" charset="0"/>
                <a:ea typeface="方正兰亭黑简体" panose="02000000000000000000" pitchFamily="2" charset="-122"/>
              </a:rPr>
              <a:t>(</a:t>
            </a:r>
            <a:r>
              <a:rPr lang="zh-CN" altLang="en-US" sz="900" dirty="0">
                <a:solidFill>
                  <a:srgbClr val="000000"/>
                </a:solidFill>
                <a:latin typeface="Huawei Sans" panose="020C0503030203020204" pitchFamily="34" charset="0"/>
                <a:ea typeface="方正兰亭黑简体" panose="02000000000000000000" pitchFamily="2" charset="-122"/>
              </a:rPr>
              <a:t>低数值为优</a:t>
            </a:r>
            <a:r>
              <a:rPr lang="en-US" altLang="zh-CN" sz="900" dirty="0">
                <a:solidFill>
                  <a:srgbClr val="000000"/>
                </a:solidFill>
                <a:latin typeface="Huawei Sans" panose="020C0503030203020204" pitchFamily="34" charset="0"/>
                <a:ea typeface="方正兰亭黑简体" panose="02000000000000000000" pitchFamily="2" charset="-122"/>
              </a:rPr>
              <a:t>)</a:t>
            </a:r>
            <a:endParaRPr lang="zh-CN" altLang="en-US" sz="900" dirty="0">
              <a:solidFill>
                <a:srgbClr val="000000"/>
              </a:solidFill>
              <a:latin typeface="Huawei Sans" panose="020C0503030203020204" pitchFamily="34" charset="0"/>
              <a:ea typeface="方正兰亭黑简体" panose="02000000000000000000" pitchFamily="2" charset="-122"/>
            </a:endParaRPr>
          </a:p>
        </p:txBody>
      </p:sp>
      <p:sp>
        <p:nvSpPr>
          <p:cNvPr id="12" name="TextBox 11"/>
          <p:cNvSpPr txBox="1"/>
          <p:nvPr/>
        </p:nvSpPr>
        <p:spPr>
          <a:xfrm>
            <a:off x="3500476" y="3505538"/>
            <a:ext cx="1606262" cy="230832"/>
          </a:xfrm>
          <a:prstGeom prst="rect">
            <a:avLst/>
          </a:prstGeom>
          <a:noFill/>
        </p:spPr>
        <p:txBody>
          <a:bodyPr wrap="square" rtlCol="0">
            <a:spAutoFit/>
          </a:bodyPr>
          <a:lstStyle/>
          <a:p>
            <a:pPr algn="ctr" defTabSz="685584"/>
            <a:r>
              <a:rPr lang="zh-CN" altLang="en-US" sz="900" dirty="0">
                <a:solidFill>
                  <a:srgbClr val="000000"/>
                </a:solidFill>
                <a:latin typeface="Huawei Sans" panose="020C0503030203020204" pitchFamily="34" charset="0"/>
                <a:ea typeface="方正兰亭黑简体" panose="02000000000000000000" pitchFamily="2" charset="-122"/>
              </a:rPr>
              <a:t>单向带宽</a:t>
            </a:r>
            <a:r>
              <a:rPr lang="en-US" altLang="zh-CN" sz="900" dirty="0">
                <a:solidFill>
                  <a:srgbClr val="000000"/>
                </a:solidFill>
                <a:latin typeface="Huawei Sans" panose="020C0503030203020204" pitchFamily="34" charset="0"/>
                <a:ea typeface="方正兰亭黑简体" panose="02000000000000000000" pitchFamily="2" charset="-122"/>
              </a:rPr>
              <a:t>(</a:t>
            </a:r>
            <a:r>
              <a:rPr lang="zh-CN" altLang="en-US" sz="900" dirty="0">
                <a:solidFill>
                  <a:srgbClr val="000000"/>
                </a:solidFill>
                <a:latin typeface="Huawei Sans" panose="020C0503030203020204" pitchFamily="34" charset="0"/>
                <a:ea typeface="方正兰亭黑简体" panose="02000000000000000000" pitchFamily="2" charset="-122"/>
              </a:rPr>
              <a:t>高数值为优</a:t>
            </a:r>
            <a:r>
              <a:rPr lang="en-US" altLang="zh-CN" sz="900" dirty="0">
                <a:solidFill>
                  <a:srgbClr val="000000"/>
                </a:solidFill>
                <a:latin typeface="Huawei Sans" panose="020C0503030203020204" pitchFamily="34" charset="0"/>
                <a:ea typeface="方正兰亭黑简体" panose="02000000000000000000" pitchFamily="2" charset="-122"/>
              </a:rPr>
              <a:t>)</a:t>
            </a:r>
            <a:endParaRPr lang="zh-CN" altLang="en-US" sz="900" dirty="0">
              <a:solidFill>
                <a:srgbClr val="000000"/>
              </a:solidFill>
              <a:latin typeface="Huawei Sans" panose="020C0503030203020204" pitchFamily="34" charset="0"/>
              <a:ea typeface="方正兰亭黑简体" panose="02000000000000000000" pitchFamily="2" charset="-122"/>
            </a:endParaRPr>
          </a:p>
        </p:txBody>
      </p:sp>
      <p:sp>
        <p:nvSpPr>
          <p:cNvPr id="13" name="TextBox 12"/>
          <p:cNvSpPr txBox="1"/>
          <p:nvPr/>
        </p:nvSpPr>
        <p:spPr>
          <a:xfrm>
            <a:off x="6222655" y="3521260"/>
            <a:ext cx="1606262" cy="230832"/>
          </a:xfrm>
          <a:prstGeom prst="rect">
            <a:avLst/>
          </a:prstGeom>
          <a:noFill/>
        </p:spPr>
        <p:txBody>
          <a:bodyPr wrap="square" rtlCol="0">
            <a:spAutoFit/>
          </a:bodyPr>
          <a:lstStyle/>
          <a:p>
            <a:pPr algn="ctr" defTabSz="685584"/>
            <a:r>
              <a:rPr lang="zh-CN" altLang="en-US" sz="900" dirty="0">
                <a:solidFill>
                  <a:srgbClr val="000000"/>
                </a:solidFill>
                <a:latin typeface="Huawei Sans" panose="020C0503030203020204" pitchFamily="34" charset="0"/>
                <a:ea typeface="方正兰亭黑简体" panose="02000000000000000000" pitchFamily="2" charset="-122"/>
              </a:rPr>
              <a:t>双向带宽</a:t>
            </a:r>
            <a:r>
              <a:rPr lang="en-US" altLang="zh-CN" sz="900" dirty="0">
                <a:solidFill>
                  <a:srgbClr val="000000"/>
                </a:solidFill>
                <a:latin typeface="Huawei Sans" panose="020C0503030203020204" pitchFamily="34" charset="0"/>
                <a:ea typeface="方正兰亭黑简体" panose="02000000000000000000" pitchFamily="2" charset="-122"/>
              </a:rPr>
              <a:t>(</a:t>
            </a:r>
            <a:r>
              <a:rPr lang="zh-CN" altLang="en-US" sz="900" dirty="0">
                <a:solidFill>
                  <a:srgbClr val="000000"/>
                </a:solidFill>
                <a:latin typeface="Huawei Sans" panose="020C0503030203020204" pitchFamily="34" charset="0"/>
                <a:ea typeface="方正兰亭黑简体" panose="02000000000000000000" pitchFamily="2" charset="-122"/>
              </a:rPr>
              <a:t>高数值为优</a:t>
            </a:r>
            <a:r>
              <a:rPr lang="en-US" altLang="zh-CN" sz="900" dirty="0">
                <a:solidFill>
                  <a:srgbClr val="000000"/>
                </a:solidFill>
                <a:latin typeface="Huawei Sans" panose="020C0503030203020204" pitchFamily="34" charset="0"/>
                <a:ea typeface="方正兰亭黑简体" panose="02000000000000000000" pitchFamily="2" charset="-122"/>
              </a:rPr>
              <a:t>)</a:t>
            </a:r>
            <a:endParaRPr lang="zh-CN" altLang="en-US" sz="900" dirty="0">
              <a:solidFill>
                <a:srgbClr val="000000"/>
              </a:soli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normAutofit fontScale="90000"/>
          </a:bodyPr>
          <a:lstStyle/>
          <a:p>
            <a:r>
              <a:rPr lang="zh-CN" altLang="en-US" dirty="0"/>
              <a:t>更高的链路带宽、更低的通信时延</a:t>
            </a:r>
          </a:p>
        </p:txBody>
      </p:sp>
    </p:spTree>
    <p:extLst>
      <p:ext uri="{BB962C8B-B14F-4D97-AF65-F5344CB8AC3E}">
        <p14:creationId xmlns:p14="http://schemas.microsoft.com/office/powerpoint/2010/main" val="3212111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更安全：鲲鹏加速引擎，数据安全加解密</a:t>
            </a:r>
          </a:p>
        </p:txBody>
      </p:sp>
      <p:sp>
        <p:nvSpPr>
          <p:cNvPr id="4" name="圆角矩形 3"/>
          <p:cNvSpPr/>
          <p:nvPr/>
        </p:nvSpPr>
        <p:spPr bwMode="auto">
          <a:xfrm>
            <a:off x="4788163" y="3029618"/>
            <a:ext cx="3702074" cy="1969476"/>
          </a:xfrm>
          <a:prstGeom prst="roundRect">
            <a:avLst>
              <a:gd name="adj" fmla="val 2947"/>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fontAlgn="base" hangingPunct="0">
              <a:spcBef>
                <a:spcPct val="0"/>
              </a:spcBef>
              <a:spcAft>
                <a:spcPct val="0"/>
              </a:spcAft>
              <a:buClr>
                <a:srgbClr val="5F5F5F">
                  <a:lumMod val="50000"/>
                  <a:lumOff val="50000"/>
                </a:srgbClr>
              </a:buClr>
              <a:buSzPct val="100000"/>
            </a:pPr>
            <a:endParaRPr lang="zh-CN" altLang="en-US" sz="15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5" name="圆角矩形 4"/>
          <p:cNvSpPr/>
          <p:nvPr/>
        </p:nvSpPr>
        <p:spPr bwMode="auto">
          <a:xfrm>
            <a:off x="635305" y="3029619"/>
            <a:ext cx="3689258" cy="1969475"/>
          </a:xfrm>
          <a:prstGeom prst="roundRect">
            <a:avLst>
              <a:gd name="adj" fmla="val 2108"/>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fontAlgn="base" hangingPunct="0">
              <a:spcBef>
                <a:spcPct val="0"/>
              </a:spcBef>
              <a:spcAft>
                <a:spcPct val="0"/>
              </a:spcAft>
              <a:buClr>
                <a:srgbClr val="5F5F5F">
                  <a:lumMod val="50000"/>
                  <a:lumOff val="50000"/>
                </a:srgbClr>
              </a:buClr>
              <a:buSzPct val="100000"/>
            </a:pPr>
            <a:r>
              <a:rPr lang="en-US" altLang="zh-CN" sz="15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rPr>
              <a:t>  </a:t>
            </a:r>
            <a:endParaRPr lang="zh-CN" altLang="en-US" sz="15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6" name="圆角矩形 5"/>
          <p:cNvSpPr/>
          <p:nvPr/>
        </p:nvSpPr>
        <p:spPr bwMode="auto">
          <a:xfrm>
            <a:off x="4925937" y="3143669"/>
            <a:ext cx="3474021" cy="820721"/>
          </a:xfrm>
          <a:prstGeom prst="roundRect">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fontAlgn="base" hangingPunct="0">
              <a:spcBef>
                <a:spcPct val="0"/>
              </a:spcBef>
              <a:spcAft>
                <a:spcPct val="0"/>
              </a:spcAft>
              <a:buClr>
                <a:srgbClr val="5F5F5F">
                  <a:lumMod val="50000"/>
                  <a:lumOff val="50000"/>
                </a:srgbClr>
              </a:buClr>
              <a:buSzPct val="100000"/>
            </a:pPr>
            <a:endParaRPr lang="zh-CN" altLang="en-US" sz="15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7" name="左右箭头 4"/>
          <p:cNvSpPr>
            <a:spLocks noChangeArrowheads="1"/>
          </p:cNvSpPr>
          <p:nvPr/>
        </p:nvSpPr>
        <p:spPr bwMode="auto">
          <a:xfrm>
            <a:off x="4980379" y="3704223"/>
            <a:ext cx="2154206" cy="254054"/>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endParaRPr lang="zh-CN" altLang="en-US" sz="1499"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9" name="矩形 15"/>
          <p:cNvSpPr>
            <a:spLocks noChangeArrowheads="1"/>
          </p:cNvSpPr>
          <p:nvPr/>
        </p:nvSpPr>
        <p:spPr bwMode="auto">
          <a:xfrm>
            <a:off x="7150389" y="3430354"/>
            <a:ext cx="1189820" cy="475740"/>
          </a:xfrm>
          <a:prstGeom prst="roundRect">
            <a:avLst/>
          </a:prstGeom>
          <a:solidFill>
            <a:srgbClr val="C9C9C9"/>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defTabSz="478883" eaLnBrk="0" fontAlgn="base" hangingPunct="0">
              <a:spcBef>
                <a:spcPct val="0"/>
              </a:spcBef>
              <a:spcAft>
                <a:spcPct val="0"/>
              </a:spcAft>
              <a:buClr>
                <a:srgbClr val="5F5F5F">
                  <a:lumMod val="50000"/>
                  <a:lumOff val="50000"/>
                </a:srgbClr>
              </a:buClr>
              <a:buSzPct val="100000"/>
            </a:pPr>
            <a:r>
              <a:rPr lang="zh-CN" altLang="en-US" sz="900" kern="0" dirty="0">
                <a:solidFill>
                  <a:srgbClr val="000000"/>
                </a:solidFill>
                <a:latin typeface="Huawei Sans" panose="020C0503030203020204" pitchFamily="34" charset="0"/>
                <a:ea typeface="方正兰亭黑简体" panose="02000000000000000000" pitchFamily="2" charset="-122"/>
                <a:cs typeface="Arial" pitchFamily="34" charset="0"/>
              </a:rPr>
              <a:t>内置加解密加速引擎</a:t>
            </a:r>
          </a:p>
        </p:txBody>
      </p:sp>
      <p:sp>
        <p:nvSpPr>
          <p:cNvPr id="10" name="矩形 5"/>
          <p:cNvSpPr>
            <a:spLocks noChangeArrowheads="1"/>
          </p:cNvSpPr>
          <p:nvPr/>
        </p:nvSpPr>
        <p:spPr bwMode="auto">
          <a:xfrm>
            <a:off x="5466253" y="3330190"/>
            <a:ext cx="661109" cy="266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900" dirty="0">
                <a:solidFill>
                  <a:srgbClr val="000000"/>
                </a:solidFill>
                <a:latin typeface="Huawei Sans" panose="020C0503030203020204" pitchFamily="34" charset="0"/>
                <a:ea typeface="方正兰亭黑简体" panose="02000000000000000000" pitchFamily="2" charset="-122"/>
              </a:rPr>
              <a:t>……</a:t>
            </a:r>
            <a:endParaRPr lang="zh-CN" altLang="en-US" sz="900" dirty="0">
              <a:solidFill>
                <a:srgbClr val="000000"/>
              </a:solidFill>
              <a:latin typeface="Huawei Sans" panose="020C0503030203020204" pitchFamily="34" charset="0"/>
              <a:ea typeface="方正兰亭黑简体" panose="02000000000000000000" pitchFamily="2" charset="-122"/>
            </a:endParaRPr>
          </a:p>
        </p:txBody>
      </p:sp>
      <p:sp>
        <p:nvSpPr>
          <p:cNvPr id="11" name="文本框 10"/>
          <p:cNvSpPr txBox="1"/>
          <p:nvPr/>
        </p:nvSpPr>
        <p:spPr>
          <a:xfrm>
            <a:off x="5721964" y="3732567"/>
            <a:ext cx="760400" cy="230832"/>
          </a:xfrm>
          <a:prstGeom prst="rect">
            <a:avLst/>
          </a:prstGeom>
          <a:noFill/>
        </p:spPr>
        <p:txBody>
          <a:bodyPr wrap="square" rtlCol="0">
            <a:spAutoFit/>
          </a:bodyPr>
          <a:lstStyle/>
          <a:p>
            <a:pPr fontAlgn="t">
              <a:spcBef>
                <a:spcPct val="0"/>
              </a:spcBef>
              <a:spcAft>
                <a:spcPct val="0"/>
              </a:spcAft>
            </a:pPr>
            <a:r>
              <a:rPr lang="zh-CN" altLang="en-US" sz="900" dirty="0">
                <a:solidFill>
                  <a:srgbClr val="000000"/>
                </a:solidFill>
                <a:latin typeface="Huawei Sans" panose="020C0503030203020204" pitchFamily="34" charset="0"/>
                <a:ea typeface="方正兰亭黑简体" panose="02000000000000000000" pitchFamily="2" charset="-122"/>
              </a:rPr>
              <a:t>片内总线</a:t>
            </a:r>
          </a:p>
        </p:txBody>
      </p:sp>
      <p:sp>
        <p:nvSpPr>
          <p:cNvPr id="12" name="文本框 11"/>
          <p:cNvSpPr txBox="1"/>
          <p:nvPr/>
        </p:nvSpPr>
        <p:spPr>
          <a:xfrm>
            <a:off x="6375207" y="3172624"/>
            <a:ext cx="1012652" cy="230832"/>
          </a:xfrm>
          <a:prstGeom prst="rect">
            <a:avLst/>
          </a:prstGeom>
          <a:noFill/>
        </p:spPr>
        <p:txBody>
          <a:bodyPr wrap="square" rtlCol="0">
            <a:spAutoFit/>
          </a:bodyPr>
          <a:lstStyle/>
          <a:p>
            <a:pPr fontAlgn="t">
              <a:spcBef>
                <a:spcPct val="0"/>
              </a:spcBef>
              <a:spcAft>
                <a:spcPct val="0"/>
              </a:spcAft>
            </a:pPr>
            <a:r>
              <a:rPr lang="zh-CN" altLang="en-US" sz="900" dirty="0">
                <a:solidFill>
                  <a:srgbClr val="000000"/>
                </a:solidFill>
                <a:latin typeface="Huawei Sans" panose="020C0503030203020204" pitchFamily="34" charset="0"/>
                <a:ea typeface="方正兰亭黑简体" panose="02000000000000000000" pitchFamily="2" charset="-122"/>
              </a:rPr>
              <a:t>鲲鹏</a:t>
            </a:r>
            <a:r>
              <a:rPr lang="en-US" altLang="zh-CN" sz="900" dirty="0">
                <a:solidFill>
                  <a:srgbClr val="000000"/>
                </a:solidFill>
                <a:latin typeface="Huawei Sans" panose="020C0503030203020204" pitchFamily="34" charset="0"/>
                <a:ea typeface="方正兰亭黑简体" panose="02000000000000000000" pitchFamily="2" charset="-122"/>
              </a:rPr>
              <a:t>920</a:t>
            </a:r>
            <a:r>
              <a:rPr lang="zh-CN" altLang="en-US" sz="900" dirty="0">
                <a:solidFill>
                  <a:srgbClr val="000000"/>
                </a:solidFill>
                <a:latin typeface="Huawei Sans" panose="020C0503030203020204" pitchFamily="34" charset="0"/>
                <a:ea typeface="方正兰亭黑简体" panose="02000000000000000000" pitchFamily="2" charset="-122"/>
              </a:rPr>
              <a:t>处理器</a:t>
            </a:r>
          </a:p>
        </p:txBody>
      </p:sp>
      <p:sp>
        <p:nvSpPr>
          <p:cNvPr id="13" name="折角形 12"/>
          <p:cNvSpPr/>
          <p:nvPr/>
        </p:nvSpPr>
        <p:spPr bwMode="auto">
          <a:xfrm>
            <a:off x="7451748" y="3672027"/>
            <a:ext cx="580007" cy="165336"/>
          </a:xfrm>
          <a:prstGeom prst="foldedCorner">
            <a:avLst>
              <a:gd name="adj" fmla="val 0"/>
            </a:avLst>
          </a:prstGeom>
          <a:solidFill>
            <a:srgbClr val="404040"/>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FFFFFF"/>
                </a:solidFill>
                <a:latin typeface="Huawei Sans" panose="020C0503030203020204" pitchFamily="34" charset="0"/>
                <a:ea typeface="方正兰亭黑简体" panose="02000000000000000000" pitchFamily="2" charset="-122"/>
                <a:cs typeface="Arial" pitchFamily="34" charset="0"/>
              </a:rPr>
              <a:t> 数据密钥</a:t>
            </a:r>
          </a:p>
        </p:txBody>
      </p:sp>
      <p:sp>
        <p:nvSpPr>
          <p:cNvPr id="14" name="矩形 5"/>
          <p:cNvSpPr>
            <a:spLocks noChangeArrowheads="1"/>
          </p:cNvSpPr>
          <p:nvPr/>
        </p:nvSpPr>
        <p:spPr bwMode="auto">
          <a:xfrm>
            <a:off x="5028070" y="3408514"/>
            <a:ext cx="555651"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15" name="矩形 5"/>
          <p:cNvSpPr>
            <a:spLocks noChangeArrowheads="1"/>
          </p:cNvSpPr>
          <p:nvPr/>
        </p:nvSpPr>
        <p:spPr bwMode="auto">
          <a:xfrm>
            <a:off x="6030430" y="3408514"/>
            <a:ext cx="637248"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 处理器核</a:t>
            </a:r>
          </a:p>
        </p:txBody>
      </p:sp>
      <p:sp>
        <p:nvSpPr>
          <p:cNvPr id="16" name="左右箭头 4"/>
          <p:cNvSpPr>
            <a:spLocks noChangeArrowheads="1"/>
          </p:cNvSpPr>
          <p:nvPr/>
        </p:nvSpPr>
        <p:spPr bwMode="auto">
          <a:xfrm rot="5400000">
            <a:off x="6246140" y="3616599"/>
            <a:ext cx="140532" cy="148870"/>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endParaRPr lang="zh-CN" altLang="en-US" sz="1499">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7" name="矩形 7"/>
          <p:cNvSpPr>
            <a:spLocks noChangeArrowheads="1"/>
          </p:cNvSpPr>
          <p:nvPr/>
        </p:nvSpPr>
        <p:spPr bwMode="auto">
          <a:xfrm>
            <a:off x="2644311" y="3143671"/>
            <a:ext cx="1486068" cy="533303"/>
          </a:xfrm>
          <a:prstGeom prst="roundRect">
            <a:avLst/>
          </a:prstGeom>
          <a:solidFill>
            <a:schemeClr val="tx1">
              <a:lumMod val="50000"/>
              <a:lumOff val="50000"/>
              <a:alpha val="59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defTabSz="478883" eaLnBrk="0" fontAlgn="base" hangingPunct="0">
              <a:spcBef>
                <a:spcPct val="0"/>
              </a:spcBef>
              <a:spcAft>
                <a:spcPct val="0"/>
              </a:spcAft>
              <a:buClr>
                <a:srgbClr val="5F5F5F">
                  <a:lumMod val="50000"/>
                  <a:lumOff val="50000"/>
                </a:srgbClr>
              </a:buClr>
              <a:buSzPct val="100000"/>
            </a:pPr>
            <a:endParaRPr lang="zh-CN" altLang="en-US" sz="825"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18" name="圆角矩形 17"/>
          <p:cNvSpPr/>
          <p:nvPr/>
        </p:nvSpPr>
        <p:spPr bwMode="auto">
          <a:xfrm>
            <a:off x="780451" y="3143670"/>
            <a:ext cx="1744600" cy="533303"/>
          </a:xfrm>
          <a:prstGeom prst="roundRect">
            <a:avLst/>
          </a:prstGeom>
          <a:solidFill>
            <a:schemeClr val="bg1">
              <a:lumMod val="50000"/>
              <a:alpha val="2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fontAlgn="base" hangingPunct="0">
              <a:spcBef>
                <a:spcPct val="0"/>
              </a:spcBef>
              <a:spcAft>
                <a:spcPct val="0"/>
              </a:spcAft>
              <a:buClr>
                <a:srgbClr val="5F5F5F">
                  <a:lumMod val="50000"/>
                  <a:lumOff val="50000"/>
                </a:srgbClr>
              </a:buClr>
              <a:buSzPct val="100000"/>
            </a:pPr>
            <a:endParaRPr lang="zh-CN" altLang="en-US" sz="15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19" name="左右箭头 4"/>
          <p:cNvSpPr>
            <a:spLocks noChangeArrowheads="1"/>
          </p:cNvSpPr>
          <p:nvPr/>
        </p:nvSpPr>
        <p:spPr bwMode="auto">
          <a:xfrm>
            <a:off x="1819847" y="3947560"/>
            <a:ext cx="2201829" cy="243596"/>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endParaRPr lang="zh-CN" altLang="en-US" sz="1499">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0" name="矩形 7"/>
          <p:cNvSpPr>
            <a:spLocks noChangeArrowheads="1"/>
          </p:cNvSpPr>
          <p:nvPr/>
        </p:nvSpPr>
        <p:spPr bwMode="auto">
          <a:xfrm>
            <a:off x="1874520" y="4461566"/>
            <a:ext cx="1250775" cy="466373"/>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内存</a:t>
            </a:r>
          </a:p>
        </p:txBody>
      </p:sp>
      <p:sp>
        <p:nvSpPr>
          <p:cNvPr id="22" name="矩形 5"/>
          <p:cNvSpPr>
            <a:spLocks noChangeArrowheads="1"/>
          </p:cNvSpPr>
          <p:nvPr/>
        </p:nvSpPr>
        <p:spPr bwMode="auto">
          <a:xfrm>
            <a:off x="1302679" y="3334715"/>
            <a:ext cx="661109" cy="266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900" dirty="0">
                <a:solidFill>
                  <a:srgbClr val="000000"/>
                </a:solidFill>
                <a:latin typeface="Huawei Sans" panose="020C0503030203020204" pitchFamily="34" charset="0"/>
                <a:ea typeface="方正兰亭黑简体" panose="02000000000000000000" pitchFamily="2" charset="-122"/>
              </a:rPr>
              <a:t>……</a:t>
            </a:r>
            <a:endParaRPr lang="zh-CN" altLang="en-US" sz="900" dirty="0">
              <a:solidFill>
                <a:srgbClr val="000000"/>
              </a:solidFill>
              <a:latin typeface="Huawei Sans" panose="020C0503030203020204" pitchFamily="34" charset="0"/>
              <a:ea typeface="方正兰亭黑简体" panose="02000000000000000000" pitchFamily="2" charset="-122"/>
            </a:endParaRPr>
          </a:p>
        </p:txBody>
      </p:sp>
      <p:sp>
        <p:nvSpPr>
          <p:cNvPr id="23" name="文本框 22"/>
          <p:cNvSpPr txBox="1"/>
          <p:nvPr/>
        </p:nvSpPr>
        <p:spPr>
          <a:xfrm>
            <a:off x="2291397" y="3970315"/>
            <a:ext cx="1261547" cy="230832"/>
          </a:xfrm>
          <a:prstGeom prst="rect">
            <a:avLst/>
          </a:prstGeom>
          <a:noFill/>
        </p:spPr>
        <p:txBody>
          <a:bodyPr wrap="square" rtlCol="0">
            <a:spAutoFit/>
          </a:bodyPr>
          <a:lstStyle/>
          <a:p>
            <a:pPr algn="ctr" fontAlgn="t">
              <a:spcBef>
                <a:spcPct val="0"/>
              </a:spcBef>
              <a:spcAft>
                <a:spcPct val="0"/>
              </a:spcAft>
            </a:pPr>
            <a:r>
              <a:rPr lang="en-US" altLang="zh-CN" sz="900" dirty="0">
                <a:solidFill>
                  <a:srgbClr val="000000"/>
                </a:solidFill>
                <a:latin typeface="Huawei Sans" panose="020C0503030203020204" pitchFamily="34" charset="0"/>
                <a:ea typeface="方正兰亭黑简体" panose="02000000000000000000" pitchFamily="2" charset="-122"/>
              </a:rPr>
              <a:t>PCIe </a:t>
            </a:r>
            <a:r>
              <a:rPr lang="zh-CN" altLang="en-US" sz="900" dirty="0">
                <a:solidFill>
                  <a:srgbClr val="000000"/>
                </a:solidFill>
                <a:latin typeface="Huawei Sans" panose="020C0503030203020204" pitchFamily="34" charset="0"/>
                <a:ea typeface="方正兰亭黑简体" panose="02000000000000000000" pitchFamily="2" charset="-122"/>
              </a:rPr>
              <a:t>总线</a:t>
            </a:r>
          </a:p>
        </p:txBody>
      </p:sp>
      <p:sp>
        <p:nvSpPr>
          <p:cNvPr id="24" name="文本框 23"/>
          <p:cNvSpPr txBox="1"/>
          <p:nvPr/>
        </p:nvSpPr>
        <p:spPr>
          <a:xfrm>
            <a:off x="1278745" y="3172623"/>
            <a:ext cx="1012652" cy="230832"/>
          </a:xfrm>
          <a:prstGeom prst="rect">
            <a:avLst/>
          </a:prstGeom>
          <a:noFill/>
        </p:spPr>
        <p:txBody>
          <a:bodyPr wrap="square" rtlCol="0">
            <a:spAutoFit/>
          </a:bodyPr>
          <a:lstStyle/>
          <a:p>
            <a:pPr fontAlgn="t">
              <a:spcBef>
                <a:spcPct val="0"/>
              </a:spcBef>
              <a:spcAft>
                <a:spcPct val="0"/>
              </a:spcAft>
            </a:pPr>
            <a:r>
              <a:rPr lang="zh-CN" altLang="en-US" sz="900" dirty="0">
                <a:solidFill>
                  <a:srgbClr val="000000"/>
                </a:solidFill>
                <a:latin typeface="Huawei Sans" panose="020C0503030203020204" pitchFamily="34" charset="0"/>
                <a:ea typeface="方正兰亭黑简体" panose="02000000000000000000" pitchFamily="2" charset="-122"/>
              </a:rPr>
              <a:t>传统处理器</a:t>
            </a:r>
          </a:p>
        </p:txBody>
      </p:sp>
      <p:sp>
        <p:nvSpPr>
          <p:cNvPr id="25" name="矩形 5"/>
          <p:cNvSpPr>
            <a:spLocks noChangeArrowheads="1"/>
          </p:cNvSpPr>
          <p:nvPr/>
        </p:nvSpPr>
        <p:spPr bwMode="auto">
          <a:xfrm>
            <a:off x="899711" y="3406803"/>
            <a:ext cx="555651"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26" name="矩形 5"/>
          <p:cNvSpPr>
            <a:spLocks noChangeArrowheads="1"/>
          </p:cNvSpPr>
          <p:nvPr/>
        </p:nvSpPr>
        <p:spPr bwMode="auto">
          <a:xfrm>
            <a:off x="1819847" y="3413940"/>
            <a:ext cx="555651"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27" name="右箭头 26"/>
          <p:cNvSpPr/>
          <p:nvPr/>
        </p:nvSpPr>
        <p:spPr>
          <a:xfrm>
            <a:off x="4398279" y="3859450"/>
            <a:ext cx="322087" cy="310298"/>
          </a:xfrm>
          <a:prstGeom prst="rightArrow">
            <a:avLst>
              <a:gd name="adj1" fmla="val 48428"/>
              <a:gd name="adj2" fmla="val 47437"/>
            </a:avLst>
          </a:prstGeom>
          <a:solidFill>
            <a:schemeClr val="bg2">
              <a:lumMod val="75000"/>
            </a:schemeClr>
          </a:solidFill>
          <a:ln w="12700">
            <a:miter lim="400000"/>
          </a:ln>
        </p:spPr>
        <p:txBody>
          <a:bodyPr tIns="68553" bIns="68553" anchor="ctr"/>
          <a:lstStyle/>
          <a:p>
            <a:pPr algn="ctr" fontAlgn="t">
              <a:spcBef>
                <a:spcPct val="0"/>
              </a:spcBef>
              <a:spcAft>
                <a:spcPct val="0"/>
              </a:spcAft>
              <a:defRPr>
                <a:solidFill>
                  <a:srgbClr val="8AB9B9"/>
                </a:solidFill>
              </a:defRPr>
            </a:pPr>
            <a:endParaRPr sz="2399" dirty="0">
              <a:solidFill>
                <a:srgbClr val="8AB9B9"/>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8" name="文本框 27"/>
          <p:cNvSpPr txBox="1"/>
          <p:nvPr/>
        </p:nvSpPr>
        <p:spPr>
          <a:xfrm>
            <a:off x="2924878" y="3184683"/>
            <a:ext cx="1211260" cy="230832"/>
          </a:xfrm>
          <a:prstGeom prst="rect">
            <a:avLst/>
          </a:prstGeom>
          <a:noFill/>
        </p:spPr>
        <p:txBody>
          <a:bodyPr wrap="square" rtlCol="0">
            <a:spAutoFit/>
          </a:bodyPr>
          <a:lstStyle/>
          <a:p>
            <a:pPr defTabSz="478691" eaLnBrk="0" fontAlgn="base">
              <a:spcBef>
                <a:spcPct val="0"/>
              </a:spcBef>
              <a:spcAft>
                <a:spcPct val="0"/>
              </a:spcAft>
              <a:buClr>
                <a:srgbClr val="5F5F5F">
                  <a:lumMod val="50000"/>
                  <a:lumOff val="50000"/>
                </a:srgbClr>
              </a:buClr>
              <a:buSzPct val="100000"/>
            </a:pPr>
            <a:r>
              <a:rPr lang="en-US" altLang="zh-CN" sz="900" dirty="0">
                <a:solidFill>
                  <a:srgbClr val="000000"/>
                </a:solidFill>
                <a:latin typeface="Huawei Sans" panose="020C0503030203020204" pitchFamily="34" charset="0"/>
                <a:ea typeface="方正兰亭黑简体" panose="02000000000000000000" pitchFamily="2" charset="-122"/>
                <a:cs typeface="Arial" pitchFamily="34" charset="0"/>
              </a:rPr>
              <a:t>PCIe</a:t>
            </a: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数据加密卡 </a:t>
            </a:r>
          </a:p>
        </p:txBody>
      </p:sp>
      <p:cxnSp>
        <p:nvCxnSpPr>
          <p:cNvPr id="29" name="直接箭头连接符 28"/>
          <p:cNvCxnSpPr/>
          <p:nvPr/>
        </p:nvCxnSpPr>
        <p:spPr>
          <a:xfrm>
            <a:off x="2379581" y="3676973"/>
            <a:ext cx="0" cy="776538"/>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387345" y="3697317"/>
            <a:ext cx="0" cy="309919"/>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左右箭头 4"/>
          <p:cNvSpPr>
            <a:spLocks noChangeArrowheads="1"/>
          </p:cNvSpPr>
          <p:nvPr/>
        </p:nvSpPr>
        <p:spPr bwMode="auto">
          <a:xfrm rot="5400000">
            <a:off x="5247269" y="3616599"/>
            <a:ext cx="140532" cy="148870"/>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endParaRPr lang="zh-CN" altLang="en-US" sz="1499">
              <a:solidFill>
                <a:srgbClr val="000000"/>
              </a:solidFill>
              <a:latin typeface="Huawei Sans" panose="020C0503030203020204" pitchFamily="34" charset="0"/>
              <a:ea typeface="方正兰亭黑简体" panose="02000000000000000000" pitchFamily="2" charset="-122"/>
              <a:cs typeface="Arial" pitchFamily="34" charset="0"/>
            </a:endParaRPr>
          </a:p>
        </p:txBody>
      </p:sp>
      <p:cxnSp>
        <p:nvCxnSpPr>
          <p:cNvPr id="32" name="直接箭头连接符 31"/>
          <p:cNvCxnSpPr/>
          <p:nvPr/>
        </p:nvCxnSpPr>
        <p:spPr>
          <a:xfrm>
            <a:off x="6751427" y="3884254"/>
            <a:ext cx="0" cy="569257"/>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165003" y="3700079"/>
            <a:ext cx="0" cy="309919"/>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华为TaiShan服务器使能异构计算"/>
          <p:cNvSpPr txBox="1"/>
          <p:nvPr/>
        </p:nvSpPr>
        <p:spPr>
          <a:xfrm>
            <a:off x="923638" y="1772840"/>
            <a:ext cx="2994508"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406605" fontAlgn="t">
              <a:lnSpc>
                <a:spcPct val="120000"/>
              </a:lnSpc>
              <a:spcBef>
                <a:spcPct val="0"/>
              </a:spcBef>
              <a:spcAft>
                <a:spcPct val="0"/>
              </a:spcAft>
              <a:defRPr sz="5800">
                <a:latin typeface="Microsoft YaHei"/>
                <a:ea typeface="Microsoft YaHei"/>
                <a:cs typeface="Microsoft YaHei"/>
                <a:sym typeface="Microsoft YaHei"/>
              </a:defRPr>
            </a:pPr>
            <a:r>
              <a:rPr lang="zh-CN" altLang="en-US" sz="15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传统</a:t>
            </a:r>
            <a:r>
              <a:rPr lang="en-US" altLang="zh-CN" sz="15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PCIe</a:t>
            </a:r>
            <a:r>
              <a:rPr lang="zh-CN" altLang="en-US" sz="15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加密卡方案</a:t>
            </a:r>
          </a:p>
        </p:txBody>
      </p:sp>
      <p:sp>
        <p:nvSpPr>
          <p:cNvPr id="35" name="华为TaiShan服务器使能异构计算"/>
          <p:cNvSpPr txBox="1"/>
          <p:nvPr/>
        </p:nvSpPr>
        <p:spPr>
          <a:xfrm>
            <a:off x="5085193" y="1781379"/>
            <a:ext cx="2994508" cy="331100"/>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lgn="ctr" defTabSz="406605" fontAlgn="t">
              <a:lnSpc>
                <a:spcPct val="120000"/>
              </a:lnSpc>
              <a:spcBef>
                <a:spcPct val="0"/>
              </a:spcBef>
              <a:spcAft>
                <a:spcPct val="0"/>
              </a:spcAft>
              <a:defRPr sz="5800">
                <a:latin typeface="Microsoft YaHei"/>
                <a:ea typeface="Microsoft YaHei"/>
                <a:cs typeface="Microsoft YaHei"/>
                <a:sym typeface="Microsoft YaHei"/>
              </a:defRPr>
            </a:pPr>
            <a:r>
              <a:rPr lang="zh-CN" altLang="en-US" sz="15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Microsoft YaHei"/>
              </a:rPr>
              <a:t>鲲鹏</a:t>
            </a:r>
            <a:r>
              <a:rPr lang="zh-CN" altLang="en-US" sz="15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安全加解密方案</a:t>
            </a:r>
          </a:p>
        </p:txBody>
      </p:sp>
      <p:sp>
        <p:nvSpPr>
          <p:cNvPr id="38" name="右箭头 37"/>
          <p:cNvSpPr/>
          <p:nvPr/>
        </p:nvSpPr>
        <p:spPr>
          <a:xfrm>
            <a:off x="4115097" y="2038760"/>
            <a:ext cx="884055" cy="485969"/>
          </a:xfrm>
          <a:prstGeom prst="rightArrow">
            <a:avLst>
              <a:gd name="adj1" fmla="val 48428"/>
              <a:gd name="adj2" fmla="val 47437"/>
            </a:avLst>
          </a:prstGeom>
          <a:gradFill flip="none" rotWithShape="1">
            <a:gsLst>
              <a:gs pos="0">
                <a:schemeClr val="accent3">
                  <a:lumMod val="89000"/>
                </a:schemeClr>
              </a:gs>
              <a:gs pos="43000">
                <a:schemeClr val="accent3">
                  <a:lumMod val="89000"/>
                </a:schemeClr>
              </a:gs>
              <a:gs pos="76000">
                <a:schemeClr val="accent3">
                  <a:lumMod val="75000"/>
                </a:schemeClr>
              </a:gs>
              <a:gs pos="97000">
                <a:schemeClr val="accent3">
                  <a:lumMod val="70000"/>
                </a:schemeClr>
              </a:gs>
            </a:gsLst>
            <a:path path="circle">
              <a:fillToRect l="50000" t="50000" r="50000" b="50000"/>
            </a:path>
            <a:tileRect/>
          </a:gradFill>
          <a:ln w="12700">
            <a:miter lim="400000"/>
          </a:ln>
        </p:spPr>
        <p:txBody>
          <a:bodyPr tIns="68579" bIns="68579" anchor="ctr"/>
          <a:lstStyle/>
          <a:p>
            <a:pPr algn="ctr" fontAlgn="t">
              <a:spcBef>
                <a:spcPct val="0"/>
              </a:spcBef>
              <a:spcAft>
                <a:spcPct val="0"/>
              </a:spcAft>
              <a:defRPr>
                <a:solidFill>
                  <a:srgbClr val="8AB9B9"/>
                </a:solidFill>
              </a:defRPr>
            </a:pPr>
            <a:endParaRPr sz="750" dirty="0">
              <a:solidFill>
                <a:srgbClr val="8AB9B9"/>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0" name="组合 39"/>
          <p:cNvGrpSpPr>
            <a:grpSpLocks noChangeAspect="1"/>
          </p:cNvGrpSpPr>
          <p:nvPr/>
        </p:nvGrpSpPr>
        <p:grpSpPr>
          <a:xfrm>
            <a:off x="1874521" y="4660112"/>
            <a:ext cx="1228511" cy="216000"/>
            <a:chOff x="2551287" y="5029798"/>
            <a:chExt cx="1416773" cy="359466"/>
          </a:xfrm>
        </p:grpSpPr>
        <p:sp>
          <p:nvSpPr>
            <p:cNvPr id="41" name="矩形 40"/>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59400" tIns="29700" rIns="59400" bIns="29700" anchor="ctr"/>
            <a:lstStyle/>
            <a:p>
              <a:pPr algn="ctr" defTabSz="601250" fontAlgn="base">
                <a:spcBef>
                  <a:spcPct val="0"/>
                </a:spcBef>
                <a:spcAft>
                  <a:spcPct val="0"/>
                </a:spcAft>
                <a:defRPr/>
              </a:pPr>
              <a:r>
                <a:rPr lang="zh-CN" altLang="en-US" sz="900" b="1" kern="0" dirty="0">
                  <a:solidFill>
                    <a:srgbClr val="000000"/>
                  </a:solidFill>
                  <a:latin typeface="Huawei Sans" panose="020C0503030203020204" pitchFamily="34" charset="0"/>
                  <a:ea typeface="方正兰亭黑简体" panose="02000000000000000000" pitchFamily="2" charset="-122"/>
                </a:rPr>
                <a:t>明文数据</a:t>
              </a:r>
            </a:p>
          </p:txBody>
        </p:sp>
        <p:sp>
          <p:nvSpPr>
            <p:cNvPr id="42" name="矩形 41"/>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59400" tIns="29700" rIns="59400" bIns="29700" anchor="ctr"/>
            <a:lstStyle/>
            <a:p>
              <a:pPr algn="ctr" defTabSz="601250" fontAlgn="base">
                <a:spcBef>
                  <a:spcPct val="0"/>
                </a:spcBef>
                <a:spcAft>
                  <a:spcPct val="0"/>
                </a:spcAft>
                <a:defRPr/>
              </a:pPr>
              <a:r>
                <a:rPr lang="zh-CN" altLang="en-US" sz="900" b="1" kern="0" dirty="0">
                  <a:solidFill>
                    <a:srgbClr val="000000"/>
                  </a:solidFill>
                  <a:latin typeface="Huawei Sans" panose="020C0503030203020204" pitchFamily="34" charset="0"/>
                  <a:ea typeface="方正兰亭黑简体" panose="02000000000000000000" pitchFamily="2" charset="-122"/>
                </a:rPr>
                <a:t>密文数据</a:t>
              </a:r>
            </a:p>
          </p:txBody>
        </p:sp>
      </p:grpSp>
      <p:sp>
        <p:nvSpPr>
          <p:cNvPr id="48" name="矩形 47"/>
          <p:cNvSpPr/>
          <p:nvPr/>
        </p:nvSpPr>
        <p:spPr>
          <a:xfrm>
            <a:off x="635305" y="2196215"/>
            <a:ext cx="3439083" cy="276999"/>
          </a:xfrm>
          <a:prstGeom prst="rect">
            <a:avLst/>
          </a:prstGeom>
        </p:spPr>
        <p:txBody>
          <a:bodyPr wrap="none">
            <a:spAutoFit/>
          </a:bodyPr>
          <a:lstStyle/>
          <a:p>
            <a:pPr marL="135000" indent="-135000" fontAlgn="t">
              <a:spcBef>
                <a:spcPct val="0"/>
              </a:spcBef>
              <a:spcAft>
                <a:spcPct val="0"/>
              </a:spcAft>
              <a:buSzPct val="60000"/>
              <a:buFont typeface="Wingdings" panose="05000000000000000000" pitchFamily="2" charset="2"/>
              <a:buChar char="l"/>
            </a:pPr>
            <a:r>
              <a:rPr lang="zh-CN" altLang="en-US" sz="1200" dirty="0">
                <a:solidFill>
                  <a:srgbClr val="000000"/>
                </a:solidFill>
                <a:latin typeface="Huawei Sans" panose="020C0503030203020204" pitchFamily="34" charset="0"/>
                <a:ea typeface="方正兰亭黑简体" panose="02000000000000000000" pitchFamily="2" charset="-122"/>
              </a:rPr>
              <a:t>明文数据通过 </a:t>
            </a:r>
            <a:r>
              <a:rPr lang="en-US" altLang="zh-CN" sz="1200" dirty="0">
                <a:solidFill>
                  <a:srgbClr val="000000"/>
                </a:solidFill>
                <a:latin typeface="Huawei Sans" panose="020C0503030203020204" pitchFamily="34" charset="0"/>
                <a:ea typeface="方正兰亭黑简体" panose="02000000000000000000" pitchFamily="2" charset="-122"/>
              </a:rPr>
              <a:t>PCIe </a:t>
            </a:r>
            <a:r>
              <a:rPr lang="zh-CN" altLang="en-US" sz="1200" dirty="0">
                <a:solidFill>
                  <a:srgbClr val="000000"/>
                </a:solidFill>
                <a:latin typeface="Huawei Sans" panose="020C0503030203020204" pitchFamily="34" charset="0"/>
                <a:ea typeface="方正兰亭黑简体" panose="02000000000000000000" pitchFamily="2" charset="-122"/>
              </a:rPr>
              <a:t>总线传输，有数据泄密风险</a:t>
            </a:r>
          </a:p>
        </p:txBody>
      </p:sp>
      <p:sp>
        <p:nvSpPr>
          <p:cNvPr id="49" name="矩形 48"/>
          <p:cNvSpPr/>
          <p:nvPr/>
        </p:nvSpPr>
        <p:spPr>
          <a:xfrm>
            <a:off x="5199496" y="2036165"/>
            <a:ext cx="3364074" cy="923330"/>
          </a:xfrm>
          <a:prstGeom prst="rect">
            <a:avLst/>
          </a:prstGeom>
        </p:spPr>
        <p:txBody>
          <a:bodyPr wrap="square">
            <a:spAutoFit/>
          </a:bodyPr>
          <a:lstStyle/>
          <a:p>
            <a:pPr marL="135000" indent="-135000" defTabSz="685839" fontAlgn="t">
              <a:lnSpc>
                <a:spcPct val="150000"/>
              </a:lnSpc>
              <a:spcBef>
                <a:spcPct val="0"/>
              </a:spcBef>
              <a:spcAft>
                <a:spcPct val="0"/>
              </a:spcAft>
              <a:buSzPct val="60000"/>
              <a:buFont typeface="Wingdings" panose="05000000000000000000" pitchFamily="2" charset="2"/>
              <a:buChar char="l"/>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鲲鹏内置加解密加速引擎，不占用计算资源  </a:t>
            </a:r>
          </a:p>
          <a:p>
            <a:pPr marL="135000" indent="-135000" defTabSz="685839" fontAlgn="t">
              <a:lnSpc>
                <a:spcPct val="150000"/>
              </a:lnSpc>
              <a:spcBef>
                <a:spcPct val="0"/>
              </a:spcBef>
              <a:spcAft>
                <a:spcPct val="0"/>
              </a:spcAft>
              <a:buSzPct val="60000"/>
              <a:buFont typeface="Wingdings" panose="05000000000000000000" pitchFamily="2" charset="2"/>
              <a:buChar char="l"/>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明文数据仅通过片内总线传输，安全性高  </a:t>
            </a:r>
          </a:p>
          <a:p>
            <a:pPr marL="135000" indent="-135000" defTabSz="685839" fontAlgn="t">
              <a:lnSpc>
                <a:spcPct val="150000"/>
              </a:lnSpc>
              <a:spcBef>
                <a:spcPct val="0"/>
              </a:spcBef>
              <a:spcAft>
                <a:spcPct val="0"/>
              </a:spcAft>
              <a:buSzPct val="60000"/>
              <a:buFont typeface="Wingdings" panose="05000000000000000000" pitchFamily="2" charset="2"/>
              <a:buChar char="l"/>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支持</a:t>
            </a: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SM3/SM4</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国密算法加速</a:t>
            </a:r>
          </a:p>
        </p:txBody>
      </p:sp>
      <p:sp>
        <p:nvSpPr>
          <p:cNvPr id="46" name="矩形 7"/>
          <p:cNvSpPr>
            <a:spLocks noChangeArrowheads="1"/>
          </p:cNvSpPr>
          <p:nvPr/>
        </p:nvSpPr>
        <p:spPr bwMode="auto">
          <a:xfrm>
            <a:off x="6127362" y="4459428"/>
            <a:ext cx="1250775" cy="466373"/>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000000"/>
                </a:solidFill>
                <a:latin typeface="Huawei Sans" panose="020C0503030203020204" pitchFamily="34" charset="0"/>
                <a:ea typeface="方正兰亭黑简体" panose="02000000000000000000" pitchFamily="2" charset="-122"/>
                <a:cs typeface="Arial" pitchFamily="34" charset="0"/>
              </a:rPr>
              <a:t>内存</a:t>
            </a:r>
          </a:p>
        </p:txBody>
      </p:sp>
      <p:grpSp>
        <p:nvGrpSpPr>
          <p:cNvPr id="47" name="组合 46"/>
          <p:cNvGrpSpPr>
            <a:grpSpLocks noChangeAspect="1"/>
          </p:cNvGrpSpPr>
          <p:nvPr/>
        </p:nvGrpSpPr>
        <p:grpSpPr>
          <a:xfrm>
            <a:off x="6127363" y="4657974"/>
            <a:ext cx="1228511" cy="216000"/>
            <a:chOff x="2551287" y="5029798"/>
            <a:chExt cx="1416773" cy="359466"/>
          </a:xfrm>
        </p:grpSpPr>
        <p:sp>
          <p:nvSpPr>
            <p:cNvPr id="50" name="矩形 49"/>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59400" tIns="29700" rIns="59400" bIns="29700" anchor="ctr"/>
            <a:lstStyle/>
            <a:p>
              <a:pPr algn="ctr" defTabSz="601250" fontAlgn="base">
                <a:spcBef>
                  <a:spcPct val="0"/>
                </a:spcBef>
                <a:spcAft>
                  <a:spcPct val="0"/>
                </a:spcAft>
                <a:defRPr/>
              </a:pPr>
              <a:r>
                <a:rPr lang="zh-CN" altLang="en-US" sz="900" b="1" kern="0" dirty="0">
                  <a:solidFill>
                    <a:srgbClr val="000000"/>
                  </a:solidFill>
                  <a:latin typeface="Huawei Sans" panose="020C0503030203020204" pitchFamily="34" charset="0"/>
                  <a:ea typeface="方正兰亭黑简体" panose="02000000000000000000" pitchFamily="2" charset="-122"/>
                </a:rPr>
                <a:t>明文数据</a:t>
              </a:r>
            </a:p>
          </p:txBody>
        </p:sp>
        <p:sp>
          <p:nvSpPr>
            <p:cNvPr id="51" name="矩形 50"/>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59400" tIns="29700" rIns="59400" bIns="29700" anchor="ctr"/>
            <a:lstStyle/>
            <a:p>
              <a:pPr algn="ctr" defTabSz="601250" fontAlgn="base">
                <a:spcBef>
                  <a:spcPct val="0"/>
                </a:spcBef>
                <a:spcAft>
                  <a:spcPct val="0"/>
                </a:spcAft>
                <a:defRPr/>
              </a:pPr>
              <a:r>
                <a:rPr lang="zh-CN" altLang="en-US" sz="900" b="1" kern="0" dirty="0">
                  <a:solidFill>
                    <a:srgbClr val="000000"/>
                  </a:solidFill>
                  <a:latin typeface="Huawei Sans" panose="020C0503030203020204" pitchFamily="34" charset="0"/>
                  <a:ea typeface="方正兰亭黑简体" panose="02000000000000000000" pitchFamily="2" charset="-122"/>
                </a:rPr>
                <a:t>密文数据</a:t>
              </a:r>
            </a:p>
          </p:txBody>
        </p:sp>
      </p:grpSp>
      <p:sp>
        <p:nvSpPr>
          <p:cNvPr id="52" name="折角形 51"/>
          <p:cNvSpPr/>
          <p:nvPr/>
        </p:nvSpPr>
        <p:spPr bwMode="auto">
          <a:xfrm>
            <a:off x="3097342" y="3436980"/>
            <a:ext cx="580007" cy="165336"/>
          </a:xfrm>
          <a:prstGeom prst="foldedCorner">
            <a:avLst>
              <a:gd name="adj" fmla="val 0"/>
            </a:avLst>
          </a:prstGeom>
          <a:solidFill>
            <a:srgbClr val="404040"/>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fontAlgn="base">
              <a:spcBef>
                <a:spcPct val="0"/>
              </a:spcBef>
              <a:spcAft>
                <a:spcPct val="0"/>
              </a:spcAft>
              <a:buClr>
                <a:srgbClr val="5F5F5F">
                  <a:lumMod val="50000"/>
                  <a:lumOff val="50000"/>
                </a:srgbClr>
              </a:buClr>
              <a:buSzPct val="100000"/>
            </a:pPr>
            <a:r>
              <a:rPr lang="zh-CN" altLang="en-US" sz="900" dirty="0">
                <a:solidFill>
                  <a:srgbClr val="FFFFFF"/>
                </a:solidFill>
                <a:latin typeface="Huawei Sans" panose="020C0503030203020204" pitchFamily="34" charset="0"/>
                <a:ea typeface="方正兰亭黑简体" panose="02000000000000000000" pitchFamily="2" charset="-122"/>
                <a:cs typeface="Arial" pitchFamily="34" charset="0"/>
              </a:rPr>
              <a:t> 数据密钥</a:t>
            </a:r>
          </a:p>
        </p:txBody>
      </p:sp>
    </p:spTree>
    <p:extLst>
      <p:ext uri="{BB962C8B-B14F-4D97-AF65-F5344CB8AC3E}">
        <p14:creationId xmlns:p14="http://schemas.microsoft.com/office/powerpoint/2010/main" val="40313761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5"/>
          <p:cNvSpPr>
            <a:spLocks noChangeArrowheads="1"/>
          </p:cNvSpPr>
          <p:nvPr/>
        </p:nvSpPr>
        <p:spPr bwMode="auto">
          <a:xfrm>
            <a:off x="4739671" y="2185188"/>
            <a:ext cx="3830129" cy="2854067"/>
          </a:xfrm>
          <a:prstGeom prst="roundRect">
            <a:avLst>
              <a:gd name="adj" fmla="val 1705"/>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p>
            <a:pPr marL="257061" indent="-257061" fontAlgn="t">
              <a:spcBef>
                <a:spcPct val="20000"/>
              </a:spcBef>
              <a:spcAft>
                <a:spcPct val="0"/>
              </a:spcAft>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集成最多</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64×</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自研核</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指令集兼容</a:t>
            </a:r>
            <a:r>
              <a:rPr lang="en-US" altLang="zh-CN" sz="1050" kern="0" dirty="0">
                <a:solidFill>
                  <a:srgbClr val="000000"/>
                </a:solidFill>
                <a:latin typeface="Huawei Sans" panose="020C0503030203020204" pitchFamily="34" charset="0"/>
                <a:ea typeface="方正兰亭黑简体" panose="02000000000000000000" pitchFamily="2" charset="-122"/>
              </a:rPr>
              <a:t>ARMv8.2, </a:t>
            </a:r>
            <a:r>
              <a:rPr lang="zh-CN" altLang="en-US" sz="1050" kern="0" dirty="0">
                <a:solidFill>
                  <a:srgbClr val="000000"/>
                </a:solidFill>
                <a:latin typeface="Huawei Sans" panose="020C0503030203020204" pitchFamily="34" charset="0"/>
                <a:ea typeface="方正兰亭黑简体" panose="02000000000000000000" pitchFamily="2" charset="-122"/>
              </a:rPr>
              <a:t>最高主频达</a:t>
            </a:r>
            <a:r>
              <a:rPr lang="en-US" altLang="zh-CN" sz="1050" kern="0" dirty="0">
                <a:solidFill>
                  <a:srgbClr val="000000"/>
                </a:solidFill>
                <a:latin typeface="Huawei Sans" panose="020C0503030203020204" pitchFamily="34" charset="0"/>
                <a:ea typeface="方正兰亭黑简体" panose="02000000000000000000" pitchFamily="2" charset="-122"/>
              </a:rPr>
              <a:t>3.0GHz</a:t>
            </a: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每核集成</a:t>
            </a:r>
            <a:r>
              <a:rPr lang="en-US" altLang="zh-CN" sz="1050" kern="0" dirty="0">
                <a:solidFill>
                  <a:srgbClr val="000000"/>
                </a:solidFill>
                <a:latin typeface="Huawei Sans" panose="020C0503030203020204" pitchFamily="34" charset="0"/>
                <a:ea typeface="方正兰亭黑简体" panose="02000000000000000000" pitchFamily="2" charset="-122"/>
              </a:rPr>
              <a:t>64KB L1 I/D </a:t>
            </a:r>
            <a:r>
              <a:rPr lang="zh-CN" altLang="en-US" sz="1050" kern="0" dirty="0">
                <a:solidFill>
                  <a:srgbClr val="000000"/>
                </a:solidFill>
                <a:latin typeface="Huawei Sans" panose="020C0503030203020204" pitchFamily="34" charset="0"/>
                <a:ea typeface="方正兰亭黑简体" panose="02000000000000000000" pitchFamily="2" charset="-122"/>
              </a:rPr>
              <a:t>缓存</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每核独享</a:t>
            </a:r>
            <a:r>
              <a:rPr lang="en-US" altLang="zh-CN" sz="1050" kern="0" dirty="0">
                <a:solidFill>
                  <a:srgbClr val="000000"/>
                </a:solidFill>
                <a:latin typeface="Huawei Sans" panose="020C0503030203020204" pitchFamily="34" charset="0"/>
                <a:ea typeface="方正兰亭黑简体" panose="02000000000000000000" pitchFamily="2" charset="-122"/>
              </a:rPr>
              <a:t> 512KB L2 </a:t>
            </a:r>
            <a:r>
              <a:rPr lang="zh-CN" altLang="en-US" sz="1050" kern="0" dirty="0">
                <a:solidFill>
                  <a:srgbClr val="000000"/>
                </a:solidFill>
                <a:latin typeface="Huawei Sans" panose="020C0503030203020204" pitchFamily="34" charset="0"/>
                <a:ea typeface="方正兰亭黑简体" panose="02000000000000000000" pitchFamily="2" charset="-122"/>
              </a:rPr>
              <a:t>缓存，单芯片共享</a:t>
            </a:r>
            <a:r>
              <a:rPr lang="en-US" altLang="zh-CN" sz="1050" kern="0" dirty="0">
                <a:solidFill>
                  <a:srgbClr val="000000"/>
                </a:solidFill>
                <a:latin typeface="Huawei Sans" panose="020C0503030203020204" pitchFamily="34" charset="0"/>
                <a:ea typeface="方正兰亭黑简体" panose="02000000000000000000" pitchFamily="2" charset="-122"/>
              </a:rPr>
              <a:t>48-64MB L3</a:t>
            </a:r>
            <a:r>
              <a:rPr lang="zh-CN" altLang="en-US" sz="1050" kern="0" dirty="0">
                <a:solidFill>
                  <a:srgbClr val="000000"/>
                </a:solidFill>
                <a:latin typeface="Huawei Sans" panose="020C0503030203020204" pitchFamily="34" charset="0"/>
                <a:ea typeface="方正兰亭黑简体" panose="02000000000000000000" pitchFamily="2" charset="-122"/>
              </a:rPr>
              <a:t>缓存</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marL="257061" indent="-257061" fontAlgn="t">
              <a:spcBef>
                <a:spcPct val="20000"/>
              </a:spcBef>
              <a:spcAft>
                <a:spcPct val="0"/>
              </a:spcAft>
              <a:buSzPct val="80000"/>
              <a:buFont typeface="Wingdings" panose="05000000000000000000" pitchFamily="2" charset="2"/>
              <a:buChar char="p"/>
            </a:pP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8×DDR4</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@2933MT/s</a:t>
            </a:r>
          </a:p>
          <a:p>
            <a:pPr marL="257061" indent="-257061" fontAlgn="t">
              <a:spcBef>
                <a:spcPct val="20000"/>
              </a:spcBef>
              <a:spcAft>
                <a:spcPct val="0"/>
              </a:spcAft>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集成</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PCIe/SAS</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接口</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支持</a:t>
            </a:r>
            <a:r>
              <a:rPr lang="en-US" altLang="zh-CN" sz="1050" kern="0" dirty="0">
                <a:solidFill>
                  <a:srgbClr val="000000"/>
                </a:solidFill>
                <a:latin typeface="Huawei Sans" panose="020C0503030203020204" pitchFamily="34" charset="0"/>
                <a:ea typeface="方正兰亭黑简体" panose="02000000000000000000" pitchFamily="2" charset="-122"/>
              </a:rPr>
              <a:t>PCIe 4.0</a:t>
            </a:r>
            <a:r>
              <a:rPr lang="zh-CN" altLang="en-US" sz="1050" kern="0" dirty="0">
                <a:solidFill>
                  <a:srgbClr val="000000"/>
                </a:solidFill>
                <a:latin typeface="Huawei Sans" panose="020C0503030203020204" pitchFamily="34" charset="0"/>
                <a:ea typeface="方正兰亭黑简体" panose="02000000000000000000" pitchFamily="2" charset="-122"/>
              </a:rPr>
              <a:t>，向下兼容</a:t>
            </a:r>
            <a:r>
              <a:rPr lang="en-US" altLang="zh-CN" sz="1050" kern="0" dirty="0">
                <a:solidFill>
                  <a:srgbClr val="000000"/>
                </a:solidFill>
                <a:latin typeface="Huawei Sans" panose="020C0503030203020204" pitchFamily="34" charset="0"/>
                <a:ea typeface="方正兰亭黑简体" panose="02000000000000000000" pitchFamily="2" charset="-122"/>
              </a:rPr>
              <a:t>PCIe 3.0/2.0/1.0</a:t>
            </a: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支持</a:t>
            </a:r>
            <a:r>
              <a:rPr lang="en-US" altLang="zh-CN" sz="1050" kern="0" dirty="0">
                <a:solidFill>
                  <a:srgbClr val="000000"/>
                </a:solidFill>
                <a:latin typeface="Huawei Sans" panose="020C0503030203020204" pitchFamily="34" charset="0"/>
                <a:ea typeface="方正兰亭黑简体" panose="02000000000000000000" pitchFamily="2" charset="-122"/>
              </a:rPr>
              <a:t>x16,x8,x4,x2,x1 PCIe 4.0, </a:t>
            </a:r>
            <a:r>
              <a:rPr lang="zh-CN" altLang="en-US" sz="1050" kern="0" dirty="0">
                <a:solidFill>
                  <a:srgbClr val="000000"/>
                </a:solidFill>
                <a:latin typeface="Huawei Sans" panose="020C0503030203020204" pitchFamily="34" charset="0"/>
                <a:ea typeface="方正兰亭黑简体" panose="02000000000000000000" pitchFamily="2" charset="-122"/>
              </a:rPr>
              <a:t>集成</a:t>
            </a:r>
            <a:r>
              <a:rPr lang="en-US" altLang="zh-CN" sz="1050" kern="0" dirty="0">
                <a:solidFill>
                  <a:srgbClr val="000000"/>
                </a:solidFill>
                <a:latin typeface="Huawei Sans" panose="020C0503030203020204" pitchFamily="34" charset="0"/>
                <a:ea typeface="方正兰亭黑简体" panose="02000000000000000000" pitchFamily="2" charset="-122"/>
              </a:rPr>
              <a:t>20 PCIe</a:t>
            </a:r>
            <a:r>
              <a:rPr lang="zh-CN" altLang="en-US" sz="1050" kern="0" dirty="0">
                <a:solidFill>
                  <a:srgbClr val="000000"/>
                </a:solidFill>
                <a:latin typeface="Huawei Sans" panose="020C0503030203020204" pitchFamily="34" charset="0"/>
                <a:ea typeface="方正兰亭黑简体" panose="02000000000000000000" pitchFamily="2" charset="-122"/>
              </a:rPr>
              <a:t>控制器</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050" kern="0" dirty="0">
                <a:solidFill>
                  <a:srgbClr val="000000"/>
                </a:solidFill>
                <a:latin typeface="Huawei Sans" panose="020C0503030203020204" pitchFamily="34" charset="0"/>
                <a:ea typeface="方正兰亭黑简体" panose="02000000000000000000" pitchFamily="2" charset="-122"/>
              </a:rPr>
              <a:t>支持</a:t>
            </a:r>
            <a:r>
              <a:rPr lang="en-US" altLang="zh-CN" sz="1050" kern="0" dirty="0">
                <a:solidFill>
                  <a:srgbClr val="000000"/>
                </a:solidFill>
                <a:latin typeface="Huawei Sans" panose="020C0503030203020204" pitchFamily="34" charset="0"/>
                <a:ea typeface="方正兰亭黑简体" panose="02000000000000000000" pitchFamily="2" charset="-122"/>
              </a:rPr>
              <a:t>16×SAS/SATA 3.0</a:t>
            </a:r>
            <a:r>
              <a:rPr lang="zh-CN" altLang="en-US" sz="1050" kern="0" dirty="0">
                <a:solidFill>
                  <a:srgbClr val="000000"/>
                </a:solidFill>
                <a:latin typeface="Huawei Sans" panose="020C0503030203020204" pitchFamily="34" charset="0"/>
                <a:ea typeface="方正兰亭黑简体" panose="02000000000000000000" pitchFamily="2" charset="-122"/>
              </a:rPr>
              <a:t>控制器</a:t>
            </a:r>
            <a:endParaRPr lang="en-US" altLang="zh-CN" sz="1050" kern="0" dirty="0">
              <a:solidFill>
                <a:srgbClr val="000000"/>
              </a:solidFill>
              <a:latin typeface="Huawei Sans" panose="020C0503030203020204" pitchFamily="34" charset="0"/>
              <a:ea typeface="方正兰亭黑简体" panose="02000000000000000000" pitchFamily="2" charset="-122"/>
            </a:endParaRPr>
          </a:p>
          <a:p>
            <a:pPr marL="257061" indent="-257061" fontAlgn="t">
              <a:spcBef>
                <a:spcPct val="20000"/>
              </a:spcBef>
              <a:spcAft>
                <a:spcPct val="0"/>
              </a:spcAft>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CCIX</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接口，支持加速器的缓存一致性</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257061" indent="-257061" fontAlgn="t">
              <a:spcBef>
                <a:spcPct val="20000"/>
              </a:spcBef>
              <a:spcAft>
                <a:spcPct val="0"/>
              </a:spcAft>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2×100G RoCE v2, </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25GE/50GE/100GE</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标准</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NIC</a:t>
            </a:r>
          </a:p>
          <a:p>
            <a:pPr marL="257061" indent="-257061" fontAlgn="t">
              <a:spcBef>
                <a:spcPct val="20000"/>
              </a:spcBef>
              <a:spcAft>
                <a:spcPct val="0"/>
              </a:spcAft>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2P/4P</a:t>
            </a: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扩展</a:t>
            </a:r>
            <a:endPar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257061" indent="-257061" fontAlgn="t">
              <a:spcBef>
                <a:spcPct val="20000"/>
              </a:spcBef>
              <a:spcAft>
                <a:spcPct val="0"/>
              </a:spcAft>
              <a:buSzPct val="80000"/>
              <a:buFont typeface="Wingdings" panose="05000000000000000000" pitchFamily="2" charset="2"/>
              <a:buChar char="p"/>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封装大小</a:t>
            </a: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 60mm×75mm</a:t>
            </a:r>
            <a:endPar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 name="标题 1"/>
          <p:cNvSpPr>
            <a:spLocks noGrp="1"/>
          </p:cNvSpPr>
          <p:nvPr>
            <p:ph type="title"/>
          </p:nvPr>
        </p:nvSpPr>
        <p:spPr/>
        <p:txBody>
          <a:bodyPr>
            <a:normAutofit fontScale="90000"/>
          </a:bodyPr>
          <a:lstStyle/>
          <a:p>
            <a:r>
              <a:rPr lang="zh-CN" altLang="en-US"/>
              <a:t>鲲鹏</a:t>
            </a:r>
            <a:r>
              <a:rPr lang="en-US" altLang="zh-CN"/>
              <a:t>920</a:t>
            </a:r>
            <a:r>
              <a:rPr lang="zh-CN" altLang="en-US"/>
              <a:t>系列芯片规格</a:t>
            </a:r>
            <a:endParaRPr lang="zh-CN" altLang="en-US" dirty="0"/>
          </a:p>
        </p:txBody>
      </p:sp>
      <p:pic>
        <p:nvPicPr>
          <p:cNvPr id="3" name="图片 2"/>
          <p:cNvPicPr>
            <a:picLocks noChangeAspect="1"/>
          </p:cNvPicPr>
          <p:nvPr/>
        </p:nvPicPr>
        <p:blipFill>
          <a:blip r:embed="rId3"/>
          <a:stretch>
            <a:fillRect/>
          </a:stretch>
        </p:blipFill>
        <p:spPr>
          <a:xfrm>
            <a:off x="604578" y="1845610"/>
            <a:ext cx="3999035" cy="3410549"/>
          </a:xfrm>
          <a:prstGeom prst="rect">
            <a:avLst/>
          </a:prstGeom>
        </p:spPr>
      </p:pic>
    </p:spTree>
    <p:extLst>
      <p:ext uri="{BB962C8B-B14F-4D97-AF65-F5344CB8AC3E}">
        <p14:creationId xmlns:p14="http://schemas.microsoft.com/office/powerpoint/2010/main" val="1824046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Hi1620/Hi1620S/Hi1601</a:t>
            </a:r>
            <a:r>
              <a:rPr lang="zh-CN" altLang="en-US" dirty="0"/>
              <a:t>规格</a:t>
            </a:r>
          </a:p>
        </p:txBody>
      </p:sp>
      <p:sp>
        <p:nvSpPr>
          <p:cNvPr id="17" name="圆角矩形 16"/>
          <p:cNvSpPr/>
          <p:nvPr/>
        </p:nvSpPr>
        <p:spPr bwMode="auto">
          <a:xfrm>
            <a:off x="949973" y="3397765"/>
            <a:ext cx="1032759" cy="291524"/>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defRPr/>
            </a:pPr>
            <a:endParaRPr lang="zh-CN" altLang="en-US" sz="1599"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8" name="矩形 17"/>
          <p:cNvSpPr/>
          <p:nvPr/>
        </p:nvSpPr>
        <p:spPr bwMode="auto">
          <a:xfrm>
            <a:off x="1164847" y="3443103"/>
            <a:ext cx="283010" cy="208746"/>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685172">
              <a:defRPr/>
            </a:pPr>
            <a:endParaRPr lang="zh-CN" altLang="en-US" sz="14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9" name="矩形 18"/>
          <p:cNvSpPr/>
          <p:nvPr/>
        </p:nvSpPr>
        <p:spPr bwMode="auto">
          <a:xfrm>
            <a:off x="1491772" y="3443103"/>
            <a:ext cx="283010" cy="208746"/>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685172"/>
            <a:endPar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1" name="TextBox 124"/>
          <p:cNvSpPr txBox="1"/>
          <p:nvPr/>
        </p:nvSpPr>
        <p:spPr>
          <a:xfrm>
            <a:off x="933083" y="3194868"/>
            <a:ext cx="1048165" cy="261610"/>
          </a:xfrm>
          <a:prstGeom prst="rect">
            <a:avLst/>
          </a:prstGeom>
          <a:noFill/>
        </p:spPr>
        <p:txBody>
          <a:bodyPr wrap="square" rtlCol="0">
            <a:spAutoFit/>
          </a:bodyPr>
          <a:lstStyle/>
          <a:p>
            <a:pPr algn="ctr">
              <a:buClrTx/>
              <a:buFontTx/>
              <a:buNone/>
            </a:pPr>
            <a:r>
              <a:rPr lang="en-US" altLang="zh-CN" sz="1100" b="1" dirty="0">
                <a:solidFill>
                  <a:srgbClr val="000000"/>
                </a:solidFill>
                <a:latin typeface="Huawei Sans" panose="020C0503030203020204" pitchFamily="34" charset="0"/>
                <a:ea typeface="方正兰亭黑简体" panose="02000000000000000000" pitchFamily="2" charset="-122"/>
                <a:cs typeface="Arial" pitchFamily="34" charset="0"/>
              </a:rPr>
              <a:t>Hi1620S</a:t>
            </a:r>
            <a:endParaRPr lang="zh-CN" altLang="en-US" sz="11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2" name="圆角矩形 21"/>
          <p:cNvSpPr/>
          <p:nvPr/>
        </p:nvSpPr>
        <p:spPr bwMode="auto">
          <a:xfrm>
            <a:off x="946422" y="2004226"/>
            <a:ext cx="1032759" cy="29192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defRPr/>
            </a:pPr>
            <a:endParaRPr lang="zh-CN" altLang="en-US" sz="1599"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3" name="矩形 22"/>
          <p:cNvSpPr/>
          <p:nvPr/>
        </p:nvSpPr>
        <p:spPr bwMode="auto">
          <a:xfrm>
            <a:off x="1336468" y="2059963"/>
            <a:ext cx="283010" cy="208521"/>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685172">
              <a:defRPr/>
            </a:pPr>
            <a:endParaRPr lang="zh-CN" altLang="en-US" sz="14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4" name="矩形 23"/>
          <p:cNvSpPr/>
          <p:nvPr/>
        </p:nvSpPr>
        <p:spPr bwMode="auto">
          <a:xfrm>
            <a:off x="1663393" y="2059963"/>
            <a:ext cx="283010" cy="208521"/>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685172"/>
            <a:endPar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5" name="矩形 24"/>
          <p:cNvSpPr/>
          <p:nvPr/>
        </p:nvSpPr>
        <p:spPr bwMode="auto">
          <a:xfrm>
            <a:off x="1009543" y="2059963"/>
            <a:ext cx="283010" cy="208521"/>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685172">
              <a:defRPr/>
            </a:pPr>
            <a:endParaRPr lang="zh-CN" altLang="en-US" sz="14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6" name="TextBox 149"/>
          <p:cNvSpPr txBox="1"/>
          <p:nvPr/>
        </p:nvSpPr>
        <p:spPr>
          <a:xfrm>
            <a:off x="927430" y="1809414"/>
            <a:ext cx="1048165" cy="261610"/>
          </a:xfrm>
          <a:prstGeom prst="rect">
            <a:avLst/>
          </a:prstGeom>
          <a:noFill/>
        </p:spPr>
        <p:txBody>
          <a:bodyPr wrap="square" rtlCol="0">
            <a:spAutoFit/>
          </a:bodyPr>
          <a:lstStyle/>
          <a:p>
            <a:pPr algn="ctr">
              <a:buClrTx/>
              <a:buFontTx/>
              <a:buNone/>
            </a:pPr>
            <a:r>
              <a:rPr lang="en-US" altLang="zh-CN" sz="1100" b="1" dirty="0">
                <a:solidFill>
                  <a:srgbClr val="000000"/>
                </a:solidFill>
                <a:latin typeface="Huawei Sans" panose="020C0503030203020204" pitchFamily="34" charset="0"/>
                <a:ea typeface="方正兰亭黑简体" panose="02000000000000000000" pitchFamily="2" charset="-122"/>
                <a:cs typeface="Arial" pitchFamily="34" charset="0"/>
              </a:rPr>
              <a:t>Hi1620</a:t>
            </a:r>
            <a:endParaRPr lang="zh-CN" altLang="en-US" sz="11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graphicFrame>
        <p:nvGraphicFramePr>
          <p:cNvPr id="28" name="表格 27"/>
          <p:cNvGraphicFramePr>
            <a:graphicFrameLocks noGrp="1"/>
          </p:cNvGraphicFramePr>
          <p:nvPr/>
        </p:nvGraphicFramePr>
        <p:xfrm>
          <a:off x="2614453" y="1550864"/>
          <a:ext cx="5980670" cy="3827433"/>
        </p:xfrm>
        <a:graphic>
          <a:graphicData uri="http://schemas.openxmlformats.org/drawingml/2006/table">
            <a:tbl>
              <a:tblPr firstCol="1" bandRow="1">
                <a:tableStyleId>{5C22544A-7EE6-4342-B048-85BDC9FD1C3A}</a:tableStyleId>
              </a:tblPr>
              <a:tblGrid>
                <a:gridCol w="901860">
                  <a:extLst>
                    <a:ext uri="{9D8B030D-6E8A-4147-A177-3AD203B41FA5}">
                      <a16:colId xmlns:a16="http://schemas.microsoft.com/office/drawing/2014/main" val="20000"/>
                    </a:ext>
                  </a:extLst>
                </a:gridCol>
                <a:gridCol w="1903617">
                  <a:extLst>
                    <a:ext uri="{9D8B030D-6E8A-4147-A177-3AD203B41FA5}">
                      <a16:colId xmlns:a16="http://schemas.microsoft.com/office/drawing/2014/main" val="20001"/>
                    </a:ext>
                  </a:extLst>
                </a:gridCol>
                <a:gridCol w="1587597">
                  <a:extLst>
                    <a:ext uri="{9D8B030D-6E8A-4147-A177-3AD203B41FA5}">
                      <a16:colId xmlns:a16="http://schemas.microsoft.com/office/drawing/2014/main" val="20002"/>
                    </a:ext>
                  </a:extLst>
                </a:gridCol>
                <a:gridCol w="1587596">
                  <a:extLst>
                    <a:ext uri="{9D8B030D-6E8A-4147-A177-3AD203B41FA5}">
                      <a16:colId xmlns:a16="http://schemas.microsoft.com/office/drawing/2014/main" val="20003"/>
                    </a:ext>
                  </a:extLst>
                </a:gridCol>
              </a:tblGrid>
              <a:tr h="225491">
                <a:tc>
                  <a:txBody>
                    <a:bodyPr/>
                    <a:lstStyle/>
                    <a:p>
                      <a:pPr algn="ctr"/>
                      <a:endParaRPr lang="zh-CN" altLang="en-US" sz="1100" dirty="0">
                        <a:solidFill>
                          <a:schemeClr val="bg1"/>
                        </a:solidFill>
                        <a:latin typeface="Huawei Sans" panose="020C0503030203020204" pitchFamily="34" charset="0"/>
                        <a:ea typeface="方正兰亭黑简体" panose="02000000000000000000" pitchFamily="2" charset="-122"/>
                      </a:endParaRPr>
                    </a:p>
                  </a:txBody>
                  <a:tcPr marL="65453" marR="65453" marT="32735" marB="32735" anchor="ctr">
                    <a:solidFill>
                      <a:schemeClr val="accent1"/>
                    </a:solidFill>
                  </a:tcPr>
                </a:tc>
                <a:tc>
                  <a:txBody>
                    <a:bodyPr/>
                    <a:lstStyle/>
                    <a:p>
                      <a:pPr marL="0" algn="ctr" defTabSz="732317" rtl="0" eaLnBrk="1" latinLnBrk="0" hangingPunct="1"/>
                      <a:r>
                        <a:rPr lang="en-US" altLang="zh-CN" sz="1100" kern="1200" dirty="0">
                          <a:solidFill>
                            <a:schemeClr val="bg1"/>
                          </a:solidFill>
                          <a:latin typeface="Huawei Sans" panose="020C0503030203020204" pitchFamily="34" charset="0"/>
                          <a:ea typeface="方正兰亭黑简体" panose="02000000000000000000" pitchFamily="2" charset="-122"/>
                          <a:cs typeface="+mn-cs"/>
                        </a:rPr>
                        <a:t>Hi1620</a:t>
                      </a:r>
                      <a:endParaRPr lang="zh-CN" altLang="en-US" sz="1100" kern="1200" dirty="0">
                        <a:solidFill>
                          <a:schemeClr val="bg1"/>
                        </a:solidFill>
                        <a:latin typeface="Huawei Sans" panose="020C0503030203020204" pitchFamily="34" charset="0"/>
                        <a:ea typeface="方正兰亭黑简体" panose="02000000000000000000" pitchFamily="2" charset="-122"/>
                        <a:cs typeface="+mn-cs"/>
                      </a:endParaRPr>
                    </a:p>
                  </a:txBody>
                  <a:tcPr marL="65453" marR="65453" marT="32735" marB="32735" anchor="ctr">
                    <a:solidFill>
                      <a:schemeClr val="accent1"/>
                    </a:solidFill>
                  </a:tcPr>
                </a:tc>
                <a:tc>
                  <a:txBody>
                    <a:bodyPr/>
                    <a:lstStyle/>
                    <a:p>
                      <a:pPr marL="0" marR="0" indent="0" algn="ctr" defTabSz="732317" rtl="0" eaLnBrk="1" fontAlgn="auto" latinLnBrk="0" hangingPunct="1">
                        <a:lnSpc>
                          <a:spcPct val="100000"/>
                        </a:lnSpc>
                        <a:spcBef>
                          <a:spcPts val="0"/>
                        </a:spcBef>
                        <a:spcAft>
                          <a:spcPts val="0"/>
                        </a:spcAft>
                        <a:buClrTx/>
                        <a:buSzTx/>
                        <a:buFontTx/>
                        <a:buNone/>
                        <a:tabLst/>
                        <a:defRPr/>
                      </a:pPr>
                      <a:r>
                        <a:rPr lang="en-US" altLang="zh-CN" sz="1100" kern="1200" dirty="0">
                          <a:solidFill>
                            <a:schemeClr val="bg1"/>
                          </a:solidFill>
                          <a:latin typeface="Huawei Sans" panose="020C0503030203020204" pitchFamily="34" charset="0"/>
                          <a:ea typeface="方正兰亭黑简体" panose="02000000000000000000" pitchFamily="2" charset="-122"/>
                          <a:cs typeface="+mn-cs"/>
                        </a:rPr>
                        <a:t>Hi1620S</a:t>
                      </a:r>
                      <a:endParaRPr lang="zh-CN" altLang="en-US" sz="1100" kern="1200" dirty="0">
                        <a:solidFill>
                          <a:schemeClr val="bg1"/>
                        </a:solidFill>
                        <a:latin typeface="Huawei Sans" panose="020C0503030203020204" pitchFamily="34" charset="0"/>
                        <a:ea typeface="方正兰亭黑简体" panose="02000000000000000000" pitchFamily="2" charset="-122"/>
                        <a:cs typeface="+mn-cs"/>
                      </a:endParaRPr>
                    </a:p>
                  </a:txBody>
                  <a:tcPr marL="65453" marR="65453" marT="32735" marB="32735" anchor="ctr">
                    <a:solidFill>
                      <a:schemeClr val="accent1"/>
                    </a:solidFill>
                  </a:tcPr>
                </a:tc>
                <a:tc>
                  <a:txBody>
                    <a:bodyPr/>
                    <a:lstStyle/>
                    <a:p>
                      <a:pPr marL="0" marR="0" indent="0" algn="ctr" defTabSz="732317" rtl="0" eaLnBrk="1" fontAlgn="auto" latinLnBrk="0" hangingPunct="1">
                        <a:lnSpc>
                          <a:spcPct val="100000"/>
                        </a:lnSpc>
                        <a:spcBef>
                          <a:spcPts val="0"/>
                        </a:spcBef>
                        <a:spcAft>
                          <a:spcPts val="0"/>
                        </a:spcAft>
                        <a:buClrTx/>
                        <a:buSzTx/>
                        <a:buFontTx/>
                        <a:buNone/>
                        <a:tabLst/>
                        <a:defRPr/>
                      </a:pPr>
                      <a:r>
                        <a:rPr lang="en-US" altLang="zh-CN" sz="1100" kern="1200" dirty="0">
                          <a:solidFill>
                            <a:schemeClr val="bg1"/>
                          </a:solidFill>
                          <a:latin typeface="Huawei Sans" panose="020C0503030203020204" pitchFamily="34" charset="0"/>
                          <a:ea typeface="方正兰亭黑简体" panose="02000000000000000000" pitchFamily="2" charset="-122"/>
                          <a:cs typeface="+mn-cs"/>
                        </a:rPr>
                        <a:t>Hi1601</a:t>
                      </a:r>
                      <a:endParaRPr lang="zh-CN" altLang="en-US" sz="1100" kern="1200" dirty="0">
                        <a:solidFill>
                          <a:schemeClr val="bg1"/>
                        </a:solidFill>
                        <a:latin typeface="Huawei Sans" panose="020C0503030203020204" pitchFamily="34" charset="0"/>
                        <a:ea typeface="方正兰亭黑简体" panose="02000000000000000000" pitchFamily="2" charset="-122"/>
                        <a:cs typeface="+mn-cs"/>
                      </a:endParaRPr>
                    </a:p>
                  </a:txBody>
                  <a:tcPr marL="65453" marR="65453" marT="32735" marB="32735" anchor="ctr">
                    <a:solidFill>
                      <a:schemeClr val="accent1"/>
                    </a:solidFill>
                  </a:tcPr>
                </a:tc>
                <a:extLst>
                  <a:ext uri="{0D108BD9-81ED-4DB2-BD59-A6C34878D82A}">
                    <a16:rowId xmlns:a16="http://schemas.microsoft.com/office/drawing/2014/main" val="10000"/>
                  </a:ext>
                </a:extLst>
              </a:tr>
              <a:tr h="202631">
                <a:tc>
                  <a:txBody>
                    <a:bodyPr/>
                    <a:lstStyle/>
                    <a:p>
                      <a:pPr algn="ctr"/>
                      <a:r>
                        <a:rPr lang="en-US" altLang="zh-CN" sz="800" b="0" dirty="0">
                          <a:solidFill>
                            <a:schemeClr val="tx1"/>
                          </a:solidFill>
                          <a:latin typeface="Huawei Sans" panose="020C0503030203020204" pitchFamily="34" charset="0"/>
                          <a:ea typeface="方正兰亭黑简体" panose="02000000000000000000" pitchFamily="2" charset="-122"/>
                          <a:cs typeface="Arial" pitchFamily="34" charset="0"/>
                        </a:rPr>
                        <a:t>CPU</a:t>
                      </a:r>
                      <a:r>
                        <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rPr>
                        <a:t>核数</a:t>
                      </a:r>
                    </a:p>
                  </a:txBody>
                  <a:tcPr marL="65453" marR="65453" marT="32735" marB="32735" anchor="ctr">
                    <a:solidFill>
                      <a:schemeClr val="accent1"/>
                    </a:solidFill>
                  </a:tcPr>
                </a:tc>
                <a:tc>
                  <a:txBody>
                    <a:bodyPr/>
                    <a:lstStyle/>
                    <a:p>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48@2.6GHz</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24@2.6GHz</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1"/>
                  </a:ext>
                </a:extLst>
              </a:tr>
              <a:tr h="202631">
                <a:tc>
                  <a:txBody>
                    <a:bodyPr/>
                    <a:lstStyle/>
                    <a:p>
                      <a:pPr algn="ctr"/>
                      <a:r>
                        <a:rPr lang="en-US" altLang="zh-CN" sz="800" b="0" dirty="0">
                          <a:solidFill>
                            <a:schemeClr val="tx1"/>
                          </a:solidFill>
                          <a:latin typeface="Huawei Sans" panose="020C0503030203020204" pitchFamily="34" charset="0"/>
                          <a:ea typeface="方正兰亭黑简体" panose="02000000000000000000" pitchFamily="2" charset="-122"/>
                          <a:cs typeface="Arial" pitchFamily="34" charset="0"/>
                        </a:rPr>
                        <a:t>L3 cache</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48MB</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24MB</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2"/>
                  </a:ext>
                </a:extLst>
              </a:tr>
              <a:tr h="202631">
                <a:tc>
                  <a:txBody>
                    <a:bodyPr/>
                    <a:lstStyle/>
                    <a:p>
                      <a:pPr algn="ctr"/>
                      <a:r>
                        <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rPr>
                        <a:t>内存通道</a:t>
                      </a:r>
                    </a:p>
                  </a:txBody>
                  <a:tcPr marL="65453" marR="65453" marT="32735" marB="32735" anchor="ctr">
                    <a:solidFill>
                      <a:schemeClr val="accent1"/>
                    </a:solidFill>
                  </a:tcPr>
                </a:tc>
                <a:tc>
                  <a:txBody>
                    <a:bodyPr/>
                    <a:lstStyle/>
                    <a:p>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8Channel</a:t>
                      </a:r>
                      <a:r>
                        <a:rPr lang="en-US" altLang="zh-CN" sz="900" baseline="0" dirty="0">
                          <a:solidFill>
                            <a:schemeClr val="tx1"/>
                          </a:solidFill>
                          <a:latin typeface="Huawei Sans" panose="020C0503030203020204" pitchFamily="34" charset="0"/>
                          <a:ea typeface="方正兰亭黑简体" panose="02000000000000000000" pitchFamily="2" charset="-122"/>
                          <a:cs typeface="Arial" pitchFamily="34" charset="0"/>
                        </a:rPr>
                        <a:t> DDR4</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4Channel</a:t>
                      </a:r>
                      <a:r>
                        <a:rPr lang="en-US" altLang="zh-CN" sz="900" baseline="0" dirty="0">
                          <a:solidFill>
                            <a:schemeClr val="tx1"/>
                          </a:solidFill>
                          <a:latin typeface="Huawei Sans" panose="020C0503030203020204" pitchFamily="34" charset="0"/>
                          <a:ea typeface="方正兰亭黑简体" panose="02000000000000000000" pitchFamily="2" charset="-122"/>
                          <a:cs typeface="Arial" pitchFamily="34" charset="0"/>
                        </a:rPr>
                        <a:t> DDR4</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3"/>
                  </a:ext>
                </a:extLst>
              </a:tr>
              <a:tr h="202631">
                <a:tc>
                  <a:txBody>
                    <a:bodyPr/>
                    <a:lstStyle/>
                    <a:p>
                      <a:pPr marL="0" algn="ctr" defTabSz="732317" rtl="0" eaLnBrk="1" latinLnBrk="0" hangingPunct="1"/>
                      <a:r>
                        <a:rPr lang="zh-CN" altLang="en-US" sz="800" b="0" kern="1200" dirty="0">
                          <a:solidFill>
                            <a:schemeClr val="tx1"/>
                          </a:solidFill>
                          <a:latin typeface="Huawei Sans" panose="020C0503030203020204" pitchFamily="34" charset="0"/>
                          <a:ea typeface="方正兰亭黑简体" panose="02000000000000000000" pitchFamily="2" charset="-122"/>
                          <a:cs typeface="Arial" pitchFamily="34" charset="0"/>
                        </a:rPr>
                        <a:t>多</a:t>
                      </a:r>
                      <a:r>
                        <a:rPr lang="en-US" altLang="zh-CN" sz="800" b="0" kern="1200" dirty="0">
                          <a:solidFill>
                            <a:schemeClr val="tx1"/>
                          </a:solidFill>
                          <a:latin typeface="Huawei Sans" panose="020C0503030203020204" pitchFamily="34" charset="0"/>
                          <a:ea typeface="方正兰亭黑简体" panose="02000000000000000000" pitchFamily="2" charset="-122"/>
                          <a:cs typeface="Arial" pitchFamily="34" charset="0"/>
                        </a:rPr>
                        <a:t>P</a:t>
                      </a:r>
                      <a:r>
                        <a:rPr lang="zh-CN" altLang="en-US" sz="800" b="0" kern="1200" dirty="0">
                          <a:solidFill>
                            <a:schemeClr val="tx1"/>
                          </a:solidFill>
                          <a:latin typeface="Huawei Sans" panose="020C0503030203020204" pitchFamily="34" charset="0"/>
                          <a:ea typeface="方正兰亭黑简体" panose="02000000000000000000" pitchFamily="2" charset="-122"/>
                          <a:cs typeface="Arial" pitchFamily="34" charset="0"/>
                        </a:rPr>
                        <a:t>互连</a:t>
                      </a:r>
                    </a:p>
                  </a:txBody>
                  <a:tcPr marL="65453" marR="65453" marT="32735" marB="32735" anchor="ctr">
                    <a:solidFill>
                      <a:schemeClr val="accent1"/>
                    </a:solidFill>
                  </a:tcPr>
                </a:tc>
                <a:tc>
                  <a:txBody>
                    <a:bodyPr/>
                    <a:lstStyle/>
                    <a:p>
                      <a:pPr marL="0" algn="l" defTabSz="732317" rtl="0" eaLnBrk="1" latinLnBrk="0" hangingPunct="1"/>
                      <a:r>
                        <a:rPr lang="en-US" altLang="zh-CN" sz="900" kern="1200" dirty="0">
                          <a:solidFill>
                            <a:schemeClr val="tx1"/>
                          </a:solidFill>
                          <a:latin typeface="Huawei Sans" panose="020C0503030203020204" pitchFamily="34" charset="0"/>
                          <a:ea typeface="方正兰亭黑简体" panose="02000000000000000000" pitchFamily="2" charset="-122"/>
                          <a:cs typeface="Arial" pitchFamily="34" charset="0"/>
                        </a:rPr>
                        <a:t>1P/2P/3P/4P/2P+IOB</a:t>
                      </a:r>
                      <a:endParaRPr lang="zh-CN" altLang="en-US"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algn="l" defTabSz="732317" rtl="0" eaLnBrk="1" latinLnBrk="0" hangingPunct="1"/>
                      <a:r>
                        <a:rPr lang="en-US" altLang="zh-CN" sz="900" kern="1200" dirty="0">
                          <a:solidFill>
                            <a:schemeClr val="tx1"/>
                          </a:solidFill>
                          <a:latin typeface="Huawei Sans" panose="020C0503030203020204" pitchFamily="34" charset="0"/>
                          <a:ea typeface="方正兰亭黑简体" panose="02000000000000000000" pitchFamily="2" charset="-122"/>
                          <a:cs typeface="Arial" pitchFamily="34" charset="0"/>
                        </a:rPr>
                        <a:t>1P/2P/1P+IOB</a:t>
                      </a:r>
                      <a:endParaRPr lang="zh-CN" altLang="en-US"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algn="l" defTabSz="732317" rtl="0" eaLnBrk="1" latinLnBrk="0" hangingPunct="1"/>
                      <a:r>
                        <a:rPr lang="en-US" altLang="zh-CN" sz="900" kern="12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4"/>
                  </a:ext>
                </a:extLst>
              </a:tr>
              <a:tr h="20263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800" b="0" dirty="0">
                          <a:solidFill>
                            <a:schemeClr val="tx1"/>
                          </a:solidFill>
                          <a:latin typeface="Huawei Sans" panose="020C0503030203020204" pitchFamily="34" charset="0"/>
                          <a:ea typeface="方正兰亭黑简体" panose="02000000000000000000" pitchFamily="2" charset="-122"/>
                        </a:rPr>
                        <a:t>PCI-E </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latin typeface="Huawei Sans" panose="020C0503030203020204" pitchFamily="34" charset="0"/>
                          <a:ea typeface="方正兰亭黑简体" panose="02000000000000000000" pitchFamily="2" charset="-122"/>
                        </a:rPr>
                        <a:t>40 lanes</a:t>
                      </a:r>
                      <a:r>
                        <a:rPr lang="en-US" altLang="zh-CN" sz="900" baseline="0" dirty="0">
                          <a:latin typeface="Huawei Sans" panose="020C0503030203020204" pitchFamily="34" charset="0"/>
                          <a:ea typeface="方正兰亭黑简体" panose="02000000000000000000" pitchFamily="2" charset="-122"/>
                        </a:rPr>
                        <a:t> of PCIe G4.0</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dirty="0">
                          <a:latin typeface="Huawei Sans" panose="020C0503030203020204" pitchFamily="34" charset="0"/>
                          <a:ea typeface="方正兰亭黑简体" panose="02000000000000000000" pitchFamily="2" charset="-122"/>
                        </a:rPr>
                        <a:t>40 lanes</a:t>
                      </a:r>
                      <a:r>
                        <a:rPr lang="en-US" altLang="zh-CN" sz="900" baseline="0" dirty="0">
                          <a:latin typeface="Huawei Sans" panose="020C0503030203020204" pitchFamily="34" charset="0"/>
                          <a:ea typeface="方正兰亭黑简体" panose="02000000000000000000" pitchFamily="2" charset="-122"/>
                        </a:rPr>
                        <a:t> of PCIe G4.0</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dirty="0">
                          <a:latin typeface="Huawei Sans" panose="020C0503030203020204" pitchFamily="34" charset="0"/>
                          <a:ea typeface="方正兰亭黑简体" panose="02000000000000000000" pitchFamily="2" charset="-122"/>
                        </a:rPr>
                        <a:t>40 lanes</a:t>
                      </a:r>
                      <a:r>
                        <a:rPr lang="en-US" altLang="zh-CN" sz="900" baseline="0" dirty="0">
                          <a:latin typeface="Huawei Sans" panose="020C0503030203020204" pitchFamily="34" charset="0"/>
                          <a:ea typeface="方正兰亭黑简体" panose="02000000000000000000" pitchFamily="2" charset="-122"/>
                        </a:rPr>
                        <a:t> of PCIe G4.0</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5"/>
                  </a:ext>
                </a:extLst>
              </a:tr>
              <a:tr h="7512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b="0" dirty="0">
                          <a:solidFill>
                            <a:schemeClr val="tx1"/>
                          </a:solidFill>
                          <a:latin typeface="Huawei Sans" panose="020C0503030203020204" pitchFamily="34" charset="0"/>
                          <a:ea typeface="方正兰亭黑简体" panose="02000000000000000000" pitchFamily="2" charset="-122"/>
                        </a:rPr>
                        <a:t>Networking</a:t>
                      </a:r>
                      <a:r>
                        <a:rPr lang="zh-CN" altLang="en-US" sz="800" b="0" dirty="0">
                          <a:solidFill>
                            <a:schemeClr val="tx1"/>
                          </a:solidFill>
                          <a:latin typeface="Huawei Sans" panose="020C0503030203020204" pitchFamily="34" charset="0"/>
                          <a:ea typeface="方正兰亭黑简体" panose="02000000000000000000" pitchFamily="2" charset="-122"/>
                        </a:rPr>
                        <a:t>（</a:t>
                      </a:r>
                      <a:r>
                        <a:rPr lang="en-US" altLang="zh-CN" sz="800" b="0" dirty="0">
                          <a:solidFill>
                            <a:schemeClr val="tx1"/>
                          </a:solidFill>
                          <a:latin typeface="Huawei Sans" panose="020C0503030203020204" pitchFamily="34" charset="0"/>
                          <a:ea typeface="方正兰亭黑简体" panose="02000000000000000000" pitchFamily="2" charset="-122"/>
                        </a:rPr>
                        <a:t>NIC</a:t>
                      </a:r>
                      <a:r>
                        <a:rPr lang="zh-CN" altLang="en-US" sz="800" b="0" dirty="0">
                          <a:solidFill>
                            <a:schemeClr val="tx1"/>
                          </a:solidFill>
                          <a:latin typeface="Huawei Sans" panose="020C0503030203020204" pitchFamily="34" charset="0"/>
                          <a:ea typeface="方正兰亭黑简体" panose="02000000000000000000" pitchFamily="2" charset="-122"/>
                        </a:rPr>
                        <a:t>、</a:t>
                      </a:r>
                      <a:r>
                        <a:rPr lang="en-US" altLang="zh-CN" sz="800" b="0" dirty="0">
                          <a:solidFill>
                            <a:schemeClr val="tx1"/>
                          </a:solidFill>
                          <a:latin typeface="Huawei Sans" panose="020C0503030203020204" pitchFamily="34" charset="0"/>
                          <a:ea typeface="方正兰亭黑简体" panose="02000000000000000000" pitchFamily="2" charset="-122"/>
                        </a:rPr>
                        <a:t>ROCE</a:t>
                      </a:r>
                      <a:r>
                        <a:rPr lang="zh-CN" altLang="en-US" sz="800" b="0" dirty="0">
                          <a:solidFill>
                            <a:schemeClr val="tx1"/>
                          </a:solidFill>
                          <a:latin typeface="Huawei Sans" panose="020C0503030203020204" pitchFamily="34" charset="0"/>
                          <a:ea typeface="方正兰亭黑简体" panose="02000000000000000000" pitchFamily="2" charset="-122"/>
                        </a:rPr>
                        <a:t>）</a:t>
                      </a:r>
                    </a:p>
                  </a:txBody>
                  <a:tcPr marL="65453" marR="65453" marT="32735" marB="32735"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Huawei Sans" panose="020C0503030203020204" pitchFamily="34" charset="0"/>
                          <a:ea typeface="方正兰亭黑简体" panose="02000000000000000000" pitchFamily="2" charset="-122"/>
                        </a:rPr>
                        <a:t>8 lanes</a:t>
                      </a:r>
                      <a:r>
                        <a:rPr lang="en-US" altLang="zh-CN" sz="900" baseline="0" dirty="0">
                          <a:latin typeface="Huawei Sans" panose="020C0503030203020204" pitchFamily="34" charset="0"/>
                          <a:ea typeface="方正兰亭黑简体" panose="02000000000000000000" pitchFamily="2" charset="-122"/>
                        </a:rPr>
                        <a:t> of ETH, </a:t>
                      </a:r>
                      <a:r>
                        <a:rPr lang="en-US" altLang="zh-CN" sz="900" kern="1200" dirty="0">
                          <a:latin typeface="Huawei Sans" panose="020C0503030203020204" pitchFamily="34" charset="0"/>
                          <a:ea typeface="方正兰亭黑简体" panose="02000000000000000000" pitchFamily="2" charset="-122"/>
                        </a:rPr>
                        <a:t>Combo MACs support 2x100GE, 2x50GE, 2x40GE,</a:t>
                      </a:r>
                      <a:r>
                        <a:rPr lang="en-US" altLang="zh-CN" sz="900" kern="1200" baseline="0" dirty="0">
                          <a:latin typeface="Huawei Sans" panose="020C0503030203020204" pitchFamily="34" charset="0"/>
                          <a:ea typeface="方正兰亭黑简体" panose="02000000000000000000" pitchFamily="2" charset="-122"/>
                        </a:rPr>
                        <a:t> </a:t>
                      </a:r>
                      <a:r>
                        <a:rPr lang="en-US" altLang="zh-CN" sz="900" kern="1200" dirty="0">
                          <a:latin typeface="Huawei Sans" panose="020C0503030203020204" pitchFamily="34" charset="0"/>
                          <a:ea typeface="方正兰亭黑简体" panose="02000000000000000000" pitchFamily="2" charset="-122"/>
                        </a:rPr>
                        <a:t>4x25GE, 8x10GE,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kern="1200" dirty="0">
                          <a:latin typeface="Huawei Sans" panose="020C0503030203020204" pitchFamily="34" charset="0"/>
                          <a:ea typeface="方正兰亭黑简体" panose="02000000000000000000" pitchFamily="2" charset="-122"/>
                        </a:rPr>
                        <a:t>RoCEv2/RoCEv1</a:t>
                      </a:r>
                      <a:endParaRPr lang="en-US" altLang="zh-CN"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Huawei Sans" panose="020C0503030203020204" pitchFamily="34" charset="0"/>
                          <a:ea typeface="方正兰亭黑简体" panose="02000000000000000000" pitchFamily="2" charset="-122"/>
                        </a:rPr>
                        <a:t>8 lanes</a:t>
                      </a:r>
                      <a:r>
                        <a:rPr lang="en-US" altLang="zh-CN" sz="900" baseline="0" dirty="0">
                          <a:latin typeface="Huawei Sans" panose="020C0503030203020204" pitchFamily="34" charset="0"/>
                          <a:ea typeface="方正兰亭黑简体" panose="02000000000000000000" pitchFamily="2" charset="-122"/>
                        </a:rPr>
                        <a:t> of ETH, </a:t>
                      </a:r>
                      <a:r>
                        <a:rPr lang="en-US" altLang="zh-CN" sz="900" kern="1200" dirty="0">
                          <a:latin typeface="Huawei Sans" panose="020C0503030203020204" pitchFamily="34" charset="0"/>
                          <a:ea typeface="方正兰亭黑简体" panose="02000000000000000000" pitchFamily="2" charset="-122"/>
                        </a:rPr>
                        <a:t>Combo MACs support 2x100GE, 2x50GE, 2x40GE,</a:t>
                      </a:r>
                      <a:r>
                        <a:rPr lang="en-US" altLang="zh-CN" sz="900" kern="1200" baseline="0" dirty="0">
                          <a:latin typeface="Huawei Sans" panose="020C0503030203020204" pitchFamily="34" charset="0"/>
                          <a:ea typeface="方正兰亭黑简体" panose="02000000000000000000" pitchFamily="2" charset="-122"/>
                        </a:rPr>
                        <a:t> </a:t>
                      </a:r>
                      <a:r>
                        <a:rPr lang="en-US" altLang="zh-CN" sz="900" kern="1200" dirty="0">
                          <a:latin typeface="Huawei Sans" panose="020C0503030203020204" pitchFamily="34" charset="0"/>
                          <a:ea typeface="方正兰亭黑简体" panose="02000000000000000000" pitchFamily="2" charset="-122"/>
                        </a:rPr>
                        <a:t>4x25GE, 8x10GE, 8xGE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kern="1200" dirty="0">
                          <a:latin typeface="Huawei Sans" panose="020C0503030203020204" pitchFamily="34" charset="0"/>
                          <a:ea typeface="方正兰亭黑简体" panose="02000000000000000000" pitchFamily="2" charset="-122"/>
                        </a:rPr>
                        <a:t>RoCEv2/RoCEv1</a:t>
                      </a:r>
                      <a:endParaRPr lang="en-US" altLang="zh-CN"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Huawei Sans" panose="020C0503030203020204" pitchFamily="34" charset="0"/>
                          <a:ea typeface="方正兰亭黑简体" panose="02000000000000000000" pitchFamily="2" charset="-122"/>
                        </a:rPr>
                        <a:t>8 lanes</a:t>
                      </a:r>
                      <a:r>
                        <a:rPr lang="en-US" altLang="zh-CN" sz="900" baseline="0" dirty="0">
                          <a:latin typeface="Huawei Sans" panose="020C0503030203020204" pitchFamily="34" charset="0"/>
                          <a:ea typeface="方正兰亭黑简体" panose="02000000000000000000" pitchFamily="2" charset="-122"/>
                        </a:rPr>
                        <a:t> of ETH, </a:t>
                      </a:r>
                      <a:r>
                        <a:rPr lang="en-US" altLang="zh-CN" sz="900" kern="1200" dirty="0">
                          <a:latin typeface="Huawei Sans" panose="020C0503030203020204" pitchFamily="34" charset="0"/>
                          <a:ea typeface="方正兰亭黑简体" panose="02000000000000000000" pitchFamily="2" charset="-122"/>
                        </a:rPr>
                        <a:t>Combo MACs support 2x100GE, 2x50GE, 2x40GE,</a:t>
                      </a:r>
                      <a:r>
                        <a:rPr lang="en-US" altLang="zh-CN" sz="900" kern="1200" baseline="0" dirty="0">
                          <a:latin typeface="Huawei Sans" panose="020C0503030203020204" pitchFamily="34" charset="0"/>
                          <a:ea typeface="方正兰亭黑简体" panose="02000000000000000000" pitchFamily="2" charset="-122"/>
                        </a:rPr>
                        <a:t> </a:t>
                      </a:r>
                      <a:r>
                        <a:rPr lang="en-US" altLang="zh-CN" sz="900" kern="1200" dirty="0">
                          <a:latin typeface="Huawei Sans" panose="020C0503030203020204" pitchFamily="34" charset="0"/>
                          <a:ea typeface="方正兰亭黑简体" panose="02000000000000000000" pitchFamily="2" charset="-122"/>
                        </a:rPr>
                        <a:t>4x25GE, 8x10GE, 8xGE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kern="1200" dirty="0">
                          <a:latin typeface="Huawei Sans" panose="020C0503030203020204" pitchFamily="34" charset="0"/>
                          <a:ea typeface="方正兰亭黑简体" panose="02000000000000000000" pitchFamily="2" charset="-122"/>
                        </a:rPr>
                        <a:t>RoCEv2/RoCEv1</a:t>
                      </a:r>
                      <a:endParaRPr lang="en-US" altLang="zh-CN"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6"/>
                  </a:ext>
                </a:extLst>
              </a:tr>
              <a:tr h="33979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800" b="0" dirty="0">
                          <a:solidFill>
                            <a:schemeClr val="tx1"/>
                          </a:solidFill>
                          <a:latin typeface="Huawei Sans" panose="020C0503030203020204" pitchFamily="34" charset="0"/>
                          <a:ea typeface="方正兰亭黑简体" panose="02000000000000000000" pitchFamily="2" charset="-122"/>
                        </a:rPr>
                        <a:t>Storage IO</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baseline="0" dirty="0">
                          <a:latin typeface="Huawei Sans" panose="020C0503030203020204" pitchFamily="34" charset="0"/>
                          <a:ea typeface="方正兰亭黑简体" panose="02000000000000000000" pitchFamily="2" charset="-122"/>
                        </a:rPr>
                        <a:t>x1 USB 3.0</a:t>
                      </a:r>
                      <a:r>
                        <a:rPr lang="zh-CN" altLang="en-US" sz="900" baseline="0" dirty="0">
                          <a:latin typeface="Huawei Sans" panose="020C0503030203020204" pitchFamily="34" charset="0"/>
                          <a:ea typeface="方正兰亭黑简体" panose="02000000000000000000" pitchFamily="2" charset="-122"/>
                        </a:rPr>
                        <a:t>；</a:t>
                      </a:r>
                      <a:r>
                        <a:rPr lang="en-US" altLang="zh-CN" sz="900" baseline="0" dirty="0">
                          <a:latin typeface="Huawei Sans" panose="020C0503030203020204" pitchFamily="34" charset="0"/>
                          <a:ea typeface="方正兰亭黑简体" panose="02000000000000000000" pitchFamily="2" charset="-122"/>
                        </a:rPr>
                        <a:t>x2 USB 2.0</a:t>
                      </a:r>
                      <a:r>
                        <a:rPr lang="zh-CN" altLang="en-US" sz="900" dirty="0">
                          <a:latin typeface="Huawei Sans" panose="020C0503030203020204" pitchFamily="34" charset="0"/>
                          <a:ea typeface="方正兰亭黑简体" panose="02000000000000000000" pitchFamily="2" charset="-122"/>
                        </a:rPr>
                        <a:t>；</a:t>
                      </a:r>
                      <a:r>
                        <a:rPr lang="en-US" altLang="zh-CN" sz="900" baseline="0" dirty="0">
                          <a:latin typeface="Huawei Sans" panose="020C0503030203020204" pitchFamily="34" charset="0"/>
                          <a:ea typeface="方正兰亭黑简体" panose="02000000000000000000" pitchFamily="2" charset="-122"/>
                        </a:rPr>
                        <a:t>x16 SAS 3.0</a:t>
                      </a:r>
                      <a:r>
                        <a:rPr lang="zh-CN" altLang="en-US" sz="900" baseline="0" dirty="0">
                          <a:latin typeface="Huawei Sans" panose="020C0503030203020204" pitchFamily="34" charset="0"/>
                          <a:ea typeface="方正兰亭黑简体" panose="02000000000000000000" pitchFamily="2" charset="-122"/>
                        </a:rPr>
                        <a:t>；</a:t>
                      </a:r>
                      <a:r>
                        <a:rPr lang="en-US" altLang="zh-CN" sz="900" baseline="0" dirty="0">
                          <a:latin typeface="Huawei Sans" panose="020C0503030203020204" pitchFamily="34" charset="0"/>
                          <a:ea typeface="方正兰亭黑简体" panose="02000000000000000000" pitchFamily="2" charset="-122"/>
                        </a:rPr>
                        <a:t>x2 SATA 3.0 AHCI</a:t>
                      </a:r>
                      <a:endParaRPr lang="en-US" altLang="zh-CN" sz="9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lvl="0" indent="0" algn="l" defTabSz="732317"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x2 USB 2.0</a:t>
                      </a:r>
                      <a:r>
                        <a:rPr kumimoji="0" lang="zh-CN" altLang="en-US" sz="9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x16 SAS 3.0</a:t>
                      </a:r>
                      <a:r>
                        <a:rPr kumimoji="0" lang="zh-CN" altLang="en-US" sz="9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a:t>
                      </a:r>
                      <a:r>
                        <a:rPr kumimoji="0" lang="en-US" altLang="zh-CN" sz="9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x2 SATA 3.0 AHCI</a:t>
                      </a:r>
                      <a:endParaRPr kumimoji="0" lang="en-US" altLang="zh-CN" sz="9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lvl="0" indent="0" algn="l" defTabSz="732317" rtl="0" eaLnBrk="1" fontAlgn="auto" latinLnBrk="0" hangingPunct="1">
                        <a:lnSpc>
                          <a:spcPct val="100000"/>
                        </a:lnSpc>
                        <a:spcBef>
                          <a:spcPts val="0"/>
                        </a:spcBef>
                        <a:spcAft>
                          <a:spcPts val="0"/>
                        </a:spcAft>
                        <a:buClrTx/>
                        <a:buSzTx/>
                        <a:buFontTx/>
                        <a:buNone/>
                        <a:tabLst/>
                        <a:defRPr/>
                      </a:pPr>
                      <a:r>
                        <a:rPr lang="en-US" altLang="zh-CN" sz="900" baseline="0" dirty="0">
                          <a:latin typeface="Huawei Sans" panose="020C0503030203020204" pitchFamily="34" charset="0"/>
                          <a:ea typeface="方正兰亭黑简体" panose="02000000000000000000" pitchFamily="2" charset="-122"/>
                        </a:rPr>
                        <a:t>x1 USB 3.0</a:t>
                      </a:r>
                      <a:r>
                        <a:rPr lang="zh-CN" altLang="en-US" sz="900" baseline="0" dirty="0">
                          <a:latin typeface="Huawei Sans" panose="020C0503030203020204" pitchFamily="34" charset="0"/>
                          <a:ea typeface="方正兰亭黑简体" panose="02000000000000000000" pitchFamily="2" charset="-122"/>
                        </a:rPr>
                        <a:t>；</a:t>
                      </a:r>
                      <a:r>
                        <a:rPr lang="en-US" altLang="zh-CN" sz="900" baseline="0" dirty="0">
                          <a:latin typeface="Huawei Sans" panose="020C0503030203020204" pitchFamily="34" charset="0"/>
                          <a:ea typeface="方正兰亭黑简体" panose="02000000000000000000" pitchFamily="2" charset="-122"/>
                        </a:rPr>
                        <a:t>x2 USB 2.0</a:t>
                      </a:r>
                      <a:r>
                        <a:rPr lang="zh-CN" altLang="en-US" sz="900" dirty="0">
                          <a:latin typeface="Huawei Sans" panose="020C0503030203020204" pitchFamily="34" charset="0"/>
                          <a:ea typeface="方正兰亭黑简体" panose="02000000000000000000" pitchFamily="2" charset="-122"/>
                        </a:rPr>
                        <a:t>；</a:t>
                      </a:r>
                      <a:r>
                        <a:rPr lang="en-US" altLang="zh-CN" sz="900" baseline="0" dirty="0">
                          <a:latin typeface="Huawei Sans" panose="020C0503030203020204" pitchFamily="34" charset="0"/>
                          <a:ea typeface="方正兰亭黑简体" panose="02000000000000000000" pitchFamily="2" charset="-122"/>
                        </a:rPr>
                        <a:t>x16 SAS 3.0</a:t>
                      </a:r>
                      <a:r>
                        <a:rPr lang="zh-CN" altLang="en-US" sz="900" baseline="0" dirty="0">
                          <a:latin typeface="Huawei Sans" panose="020C0503030203020204" pitchFamily="34" charset="0"/>
                          <a:ea typeface="方正兰亭黑简体" panose="02000000000000000000" pitchFamily="2" charset="-122"/>
                        </a:rPr>
                        <a:t>；</a:t>
                      </a:r>
                      <a:r>
                        <a:rPr lang="en-US" altLang="zh-CN" sz="900" baseline="0" dirty="0">
                          <a:latin typeface="Huawei Sans" panose="020C0503030203020204" pitchFamily="34" charset="0"/>
                          <a:ea typeface="方正兰亭黑简体" panose="02000000000000000000" pitchFamily="2" charset="-122"/>
                        </a:rPr>
                        <a:t>x2 SATA 3.0 AHCI</a:t>
                      </a:r>
                      <a:endParaRPr lang="en-US" altLang="zh-CN" sz="9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07"/>
                  </a:ext>
                </a:extLst>
              </a:tr>
              <a:tr h="33979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800" b="0" dirty="0">
                          <a:solidFill>
                            <a:schemeClr val="tx1"/>
                          </a:solidFill>
                          <a:latin typeface="Huawei Sans" panose="020C0503030203020204" pitchFamily="34" charset="0"/>
                          <a:ea typeface="方正兰亭黑简体" panose="02000000000000000000" pitchFamily="2" charset="-122"/>
                        </a:rPr>
                        <a:t>Crypto</a:t>
                      </a:r>
                      <a:r>
                        <a:rPr lang="en-US" altLang="zh-CN" sz="800" b="0" baseline="0" dirty="0">
                          <a:solidFill>
                            <a:schemeClr val="tx1"/>
                          </a:solidFill>
                          <a:latin typeface="Huawei Sans" panose="020C0503030203020204" pitchFamily="34" charset="0"/>
                          <a:ea typeface="方正兰亭黑简体" panose="02000000000000000000" pitchFamily="2" charset="-122"/>
                        </a:rPr>
                        <a:t> Engine</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latin typeface="Huawei Sans" panose="020C0503030203020204" pitchFamily="34" charset="0"/>
                          <a:ea typeface="方正兰亭黑简体" panose="02000000000000000000" pitchFamily="2" charset="-122"/>
                        </a:rPr>
                        <a:t>AES, DES/3DES, MD5,SHA1,SHA2,HMAC, CMAC Up to 100Gbps</a:t>
                      </a:r>
                    </a:p>
                    <a:p>
                      <a:r>
                        <a:rPr lang="en-US" altLang="zh-CN" sz="900" dirty="0">
                          <a:solidFill>
                            <a:schemeClr val="tx1"/>
                          </a:solidFill>
                          <a:latin typeface="Huawei Sans" panose="020C0503030203020204" pitchFamily="34" charset="0"/>
                          <a:ea typeface="方正兰亭黑简体" panose="02000000000000000000" pitchFamily="2" charset="-122"/>
                          <a:cs typeface="Arial" pitchFamily="34" charset="0"/>
                        </a:rPr>
                        <a:t>RSA</a:t>
                      </a:r>
                      <a:r>
                        <a:rPr lang="en-US" altLang="zh-CN" sz="900" baseline="0" dirty="0">
                          <a:solidFill>
                            <a:schemeClr val="tx1"/>
                          </a:solidFill>
                          <a:latin typeface="Huawei Sans" panose="020C0503030203020204" pitchFamily="34" charset="0"/>
                          <a:ea typeface="方正兰亭黑简体" panose="02000000000000000000" pitchFamily="2" charset="-122"/>
                          <a:cs typeface="Arial" pitchFamily="34" charset="0"/>
                        </a:rPr>
                        <a:t>1024/2048 54Kbps</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08"/>
                  </a:ext>
                </a:extLst>
              </a:tr>
              <a:tr h="20263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800" b="0" dirty="0">
                          <a:solidFill>
                            <a:schemeClr val="tx1"/>
                          </a:solidFill>
                          <a:latin typeface="Huawei Sans" panose="020C0503030203020204" pitchFamily="34" charset="0"/>
                          <a:ea typeface="方正兰亭黑简体" panose="02000000000000000000" pitchFamily="2" charset="-122"/>
                        </a:rPr>
                        <a:t>Compression</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latin typeface="Huawei Sans" panose="020C0503030203020204" pitchFamily="34" charset="0"/>
                          <a:ea typeface="方正兰亭黑简体" panose="02000000000000000000" pitchFamily="2" charset="-122"/>
                        </a:rPr>
                        <a:t>GZIP </a:t>
                      </a:r>
                      <a:r>
                        <a:rPr lang="en-US" altLang="zh-CN" sz="900" kern="1200" dirty="0">
                          <a:latin typeface="Huawei Sans" panose="020C0503030203020204" pitchFamily="34" charset="0"/>
                          <a:ea typeface="方正兰亭黑简体" panose="02000000000000000000" pitchFamily="2" charset="-122"/>
                        </a:rPr>
                        <a:t>Up to 40Gbps(compress)/100Gbps(decompress)</a:t>
                      </a:r>
                      <a:endParaRPr lang="zh-CN" altLang="en-US" sz="9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hMerge="1">
                  <a:txBody>
                    <a:bodyPr/>
                    <a:lstStyle/>
                    <a:p>
                      <a:endParaRPr lang="zh-CN" altLang="en-US" sz="900" kern="1200" dirty="0">
                        <a:solidFill>
                          <a:schemeClr val="tx1"/>
                        </a:solidFill>
                        <a:latin typeface="Arial" pitchFamily="34" charset="0"/>
                        <a:ea typeface="+mn-ea"/>
                        <a:cs typeface="Arial" pitchFamily="34" charset="0"/>
                      </a:endParaRPr>
                    </a:p>
                  </a:txBody>
                  <a:tcPr marL="68562" marR="68562" marT="34290" marB="34290"/>
                </a:tc>
                <a:tc hMerge="1">
                  <a:txBody>
                    <a:bodyPr/>
                    <a:lstStyle/>
                    <a:p>
                      <a:endParaRPr lang="zh-CN" altLang="en-US" sz="800" kern="12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09"/>
                  </a:ext>
                </a:extLst>
              </a:tr>
              <a:tr h="20263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800" b="0" dirty="0">
                          <a:solidFill>
                            <a:schemeClr val="tx1"/>
                          </a:solidFill>
                          <a:latin typeface="Huawei Sans" panose="020C0503030203020204" pitchFamily="34" charset="0"/>
                          <a:ea typeface="方正兰亭黑简体" panose="02000000000000000000" pitchFamily="2" charset="-122"/>
                        </a:rPr>
                        <a:t>RAID</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latin typeface="Huawei Sans" panose="020C0503030203020204" pitchFamily="34" charset="0"/>
                          <a:ea typeface="方正兰亭黑简体" panose="02000000000000000000" pitchFamily="2" charset="-122"/>
                        </a:rPr>
                        <a:t>XOR/</a:t>
                      </a:r>
                      <a:r>
                        <a:rPr lang="en-US" altLang="zh-CN" sz="900" baseline="0" dirty="0">
                          <a:latin typeface="Huawei Sans" panose="020C0503030203020204" pitchFamily="34" charset="0"/>
                          <a:ea typeface="方正兰亭黑简体" panose="02000000000000000000" pitchFamily="2" charset="-122"/>
                        </a:rPr>
                        <a:t>PQ/EC/in-line DIF acceleration</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10"/>
                  </a:ext>
                </a:extLst>
              </a:tr>
              <a:tr h="33979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800" b="0" dirty="0">
                          <a:solidFill>
                            <a:schemeClr val="tx1"/>
                          </a:solidFill>
                          <a:latin typeface="Huawei Sans" panose="020C0503030203020204" pitchFamily="34" charset="0"/>
                          <a:ea typeface="方正兰亭黑简体" panose="02000000000000000000" pitchFamily="2" charset="-122"/>
                        </a:rPr>
                        <a:t>ME</a:t>
                      </a:r>
                      <a:endPar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latin typeface="Huawei Sans" panose="020C0503030203020204" pitchFamily="34" charset="0"/>
                          <a:ea typeface="方正兰亭黑简体" panose="02000000000000000000" pitchFamily="2" charset="-122"/>
                        </a:rPr>
                        <a:t>Isolated management </a:t>
                      </a:r>
                      <a:r>
                        <a:rPr lang="en-US" altLang="zh-CN" sz="900" baseline="0" dirty="0">
                          <a:latin typeface="Huawei Sans" panose="020C0503030203020204" pitchFamily="34" charset="0"/>
                          <a:ea typeface="方正兰亭黑简体" panose="02000000000000000000" pitchFamily="2" charset="-122"/>
                        </a:rPr>
                        <a:t>subsystem. C</a:t>
                      </a:r>
                      <a:r>
                        <a:rPr lang="en-US" altLang="zh-CN" sz="900" dirty="0">
                          <a:latin typeface="Huawei Sans" panose="020C0503030203020204" pitchFamily="34" charset="0"/>
                          <a:ea typeface="方正兰亭黑简体" panose="02000000000000000000" pitchFamily="2" charset="-122"/>
                        </a:rPr>
                        <a:t>o-works with BMC and provides firmware configuration of the server chip</a:t>
                      </a:r>
                      <a:endParaRPr lang="zh-CN" altLang="en-US" sz="9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11"/>
                  </a:ext>
                </a:extLst>
              </a:tr>
              <a:tr h="20263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rPr>
                        <a:t>封装</a:t>
                      </a:r>
                    </a:p>
                  </a:txBody>
                  <a:tcPr marL="65453" marR="65453" marT="32735" marB="32735"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kern="1200" baseline="0" dirty="0">
                          <a:solidFill>
                            <a:schemeClr val="tx1"/>
                          </a:solidFill>
                          <a:latin typeface="Huawei Sans" panose="020C0503030203020204" pitchFamily="34" charset="0"/>
                          <a:ea typeface="方正兰亭黑简体" panose="02000000000000000000" pitchFamily="2" charset="-122"/>
                          <a:cs typeface="Arial" pitchFamily="34" charset="0"/>
                        </a:rPr>
                        <a:t>60mm*75mm</a:t>
                      </a:r>
                      <a:endParaRPr lang="zh-CN" altLang="en-US" sz="9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kern="1200" baseline="0" dirty="0">
                          <a:solidFill>
                            <a:schemeClr val="tx1"/>
                          </a:solidFill>
                          <a:latin typeface="Huawei Sans" panose="020C0503030203020204" pitchFamily="34" charset="0"/>
                          <a:ea typeface="方正兰亭黑简体" panose="02000000000000000000" pitchFamily="2" charset="-122"/>
                          <a:cs typeface="Arial" pitchFamily="34" charset="0"/>
                        </a:rPr>
                        <a:t>53mm*53mm</a:t>
                      </a:r>
                      <a:endParaRPr lang="zh-CN" altLang="en-US" sz="9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900" kern="1200" baseline="0" dirty="0">
                          <a:solidFill>
                            <a:schemeClr val="tx1"/>
                          </a:solidFill>
                          <a:latin typeface="Huawei Sans" panose="020C0503030203020204" pitchFamily="34" charset="0"/>
                          <a:ea typeface="方正兰亭黑简体" panose="02000000000000000000" pitchFamily="2" charset="-122"/>
                          <a:cs typeface="Arial" pitchFamily="34" charset="0"/>
                        </a:rPr>
                        <a:t>37.5mm*37.5mm</a:t>
                      </a:r>
                      <a:endParaRPr lang="zh-CN" altLang="en-US" sz="9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12"/>
                  </a:ext>
                </a:extLst>
              </a:tr>
              <a:tr h="202631">
                <a:tc>
                  <a:txBody>
                    <a:bodyPr/>
                    <a:lstStyle/>
                    <a:p>
                      <a:pPr algn="ctr"/>
                      <a:r>
                        <a:rPr lang="zh-CN" altLang="en-US" sz="800" b="0" dirty="0">
                          <a:solidFill>
                            <a:schemeClr val="tx1"/>
                          </a:solidFill>
                          <a:latin typeface="Huawei Sans" panose="020C0503030203020204" pitchFamily="34" charset="0"/>
                          <a:ea typeface="方正兰亭黑简体" panose="02000000000000000000" pitchFamily="2" charset="-122"/>
                          <a:cs typeface="Arial" pitchFamily="34" charset="0"/>
                        </a:rPr>
                        <a:t>功耗</a:t>
                      </a:r>
                    </a:p>
                  </a:txBody>
                  <a:tcPr marL="65453" marR="65453" marT="32735" marB="32735" anchor="ctr">
                    <a:solidFill>
                      <a:schemeClr val="accent1"/>
                    </a:solidFill>
                  </a:tcPr>
                </a:tc>
                <a:tc>
                  <a:txBody>
                    <a:bodyPr/>
                    <a:lstStyle/>
                    <a:p>
                      <a:r>
                        <a:rPr lang="en-US" altLang="zh-CN" sz="900" kern="1200" baseline="0" dirty="0">
                          <a:solidFill>
                            <a:schemeClr val="tx1"/>
                          </a:solidFill>
                          <a:latin typeface="Huawei Sans" panose="020C0503030203020204" pitchFamily="34" charset="0"/>
                          <a:ea typeface="方正兰亭黑简体" panose="02000000000000000000" pitchFamily="2" charset="-122"/>
                          <a:cs typeface="Arial" pitchFamily="34" charset="0"/>
                        </a:rPr>
                        <a:t>158W</a:t>
                      </a:r>
                      <a:endParaRPr lang="zh-CN" altLang="en-US" sz="9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r>
                        <a:rPr lang="en-US" altLang="zh-CN" sz="900" kern="1200" baseline="0" dirty="0">
                          <a:solidFill>
                            <a:schemeClr val="tx1"/>
                          </a:solidFill>
                          <a:latin typeface="Huawei Sans" panose="020C0503030203020204" pitchFamily="34" charset="0"/>
                          <a:ea typeface="方正兰亭黑简体" panose="02000000000000000000" pitchFamily="2" charset="-122"/>
                          <a:cs typeface="Arial" pitchFamily="34" charset="0"/>
                        </a:rPr>
                        <a:t>97W</a:t>
                      </a:r>
                      <a:endParaRPr lang="zh-CN" altLang="en-US" sz="9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tc>
                  <a:txBody>
                    <a:bodyPr/>
                    <a:lstStyle/>
                    <a:p>
                      <a:r>
                        <a:rPr lang="en-US" altLang="zh-CN" sz="900" kern="1200" baseline="0" dirty="0">
                          <a:solidFill>
                            <a:schemeClr val="tx1"/>
                          </a:solidFill>
                          <a:latin typeface="Huawei Sans" panose="020C0503030203020204" pitchFamily="34" charset="0"/>
                          <a:ea typeface="方正兰亭黑简体" panose="02000000000000000000" pitchFamily="2" charset="-122"/>
                          <a:cs typeface="Arial" pitchFamily="34" charset="0"/>
                        </a:rPr>
                        <a:t>40W</a:t>
                      </a:r>
                      <a:endParaRPr lang="zh-CN" altLang="en-US" sz="9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65453" marR="65453" marT="32735" marB="32735" anchor="ctr">
                    <a:solidFill>
                      <a:schemeClr val="accent1"/>
                    </a:solidFill>
                  </a:tcPr>
                </a:tc>
                <a:extLst>
                  <a:ext uri="{0D108BD9-81ED-4DB2-BD59-A6C34878D82A}">
                    <a16:rowId xmlns:a16="http://schemas.microsoft.com/office/drawing/2014/main" val="10013"/>
                  </a:ext>
                </a:extLst>
              </a:tr>
            </a:tbl>
          </a:graphicData>
        </a:graphic>
      </p:graphicFrame>
      <p:sp>
        <p:nvSpPr>
          <p:cNvPr id="29" name="文本框 28"/>
          <p:cNvSpPr txBox="1"/>
          <p:nvPr/>
        </p:nvSpPr>
        <p:spPr>
          <a:xfrm>
            <a:off x="913174" y="3680212"/>
            <a:ext cx="1320020" cy="759182"/>
          </a:xfrm>
          <a:prstGeom prst="rect">
            <a:avLst/>
          </a:prstGeom>
          <a:noFill/>
        </p:spPr>
        <p:txBody>
          <a:bodyPr wrap="square" rtlCol="0">
            <a:spAutoFit/>
          </a:bodyPr>
          <a:lstStyle>
            <a:defPPr>
              <a:defRPr lang="zh-CN"/>
            </a:defPPr>
            <a:lvl1pPr algn="l">
              <a:defRPr sz="1000">
                <a:latin typeface="微软雅黑" panose="020B0503020204020204" pitchFamily="34" charset="-122"/>
                <a:ea typeface="微软雅黑" panose="020B0503020204020204" pitchFamily="34" charset="-122"/>
              </a:defRPr>
            </a:lvl1pPr>
          </a:lstStyle>
          <a:p>
            <a:pPr>
              <a:buClr>
                <a:srgbClr val="A2A2A2"/>
              </a:buClr>
              <a:buSzPct val="70000"/>
              <a:buFont typeface="Monotype Sorts" pitchFamily="2" charset="2"/>
              <a:buNone/>
            </a:pPr>
            <a:r>
              <a:rPr lang="zh-CN" altLang="en-US" dirty="0">
                <a:latin typeface="Huawei Sans" panose="020C0503030203020204" pitchFamily="34" charset="0"/>
                <a:ea typeface="方正兰亭黑简体" panose="02000000000000000000" pitchFamily="2" charset="-122"/>
              </a:rPr>
              <a:t>场景：</a:t>
            </a:r>
            <a:endParaRPr lang="en-US" altLang="zh-CN" dirty="0">
              <a:latin typeface="Huawei Sans" panose="020C0503030203020204" pitchFamily="34" charset="0"/>
              <a:ea typeface="方正兰亭黑简体" panose="02000000000000000000" pitchFamily="2" charset="-122"/>
            </a:endParaRPr>
          </a:p>
          <a:p>
            <a:pPr marL="135000" indent="-135000">
              <a:lnSpc>
                <a:spcPts val="975"/>
              </a:lnSpc>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SDI</a:t>
            </a:r>
          </a:p>
          <a:p>
            <a:pPr marL="135000" indent="-135000">
              <a:lnSpc>
                <a:spcPts val="975"/>
              </a:lnSpc>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NOF JBOF</a:t>
            </a:r>
          </a:p>
          <a:p>
            <a:pPr marL="135000" indent="-135000">
              <a:lnSpc>
                <a:spcPts val="975"/>
              </a:lnSpc>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IP JBOF</a:t>
            </a:r>
          </a:p>
          <a:p>
            <a:pPr marL="135000" indent="-135000">
              <a:lnSpc>
                <a:spcPts val="975"/>
              </a:lnSpc>
              <a:buSzPct val="5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入门级存储</a:t>
            </a:r>
            <a:endParaRPr lang="en-US" altLang="zh-CN" sz="900" dirty="0">
              <a:latin typeface="Huawei Sans" panose="020C0503030203020204" pitchFamily="34" charset="0"/>
              <a:ea typeface="方正兰亭黑简体" panose="02000000000000000000" pitchFamily="2" charset="-122"/>
            </a:endParaRPr>
          </a:p>
        </p:txBody>
      </p:sp>
      <p:sp>
        <p:nvSpPr>
          <p:cNvPr id="30" name="文本框 29"/>
          <p:cNvSpPr txBox="1"/>
          <p:nvPr/>
        </p:nvSpPr>
        <p:spPr>
          <a:xfrm>
            <a:off x="912760" y="2299152"/>
            <a:ext cx="1320020" cy="1015663"/>
          </a:xfrm>
          <a:prstGeom prst="rect">
            <a:avLst/>
          </a:prstGeom>
          <a:noFill/>
        </p:spPr>
        <p:txBody>
          <a:bodyPr wrap="square" rtlCol="0">
            <a:spAutoFit/>
          </a:bodyPr>
          <a:lstStyle/>
          <a:p>
            <a:pPr>
              <a:buClr>
                <a:srgbClr val="A2A2A2"/>
              </a:buClr>
              <a:buSzPct val="70000"/>
              <a:buFont typeface="Monotype Sorts" pitchFamily="2" charset="2"/>
              <a:buNone/>
            </a:pPr>
            <a:r>
              <a:rPr lang="zh-CN" altLang="en-US" sz="1000" dirty="0">
                <a:latin typeface="Huawei Sans" panose="020C0503030203020204" pitchFamily="34" charset="0"/>
                <a:ea typeface="方正兰亭黑简体" panose="02000000000000000000" pitchFamily="2" charset="-122"/>
              </a:rPr>
              <a:t>场景：</a:t>
            </a:r>
            <a:endParaRPr lang="en-US" altLang="zh-CN" sz="1000" dirty="0">
              <a:latin typeface="Huawei Sans" panose="020C0503030203020204" pitchFamily="34" charset="0"/>
              <a:ea typeface="方正兰亭黑简体" panose="02000000000000000000" pitchFamily="2" charset="-122"/>
            </a:endParaRPr>
          </a:p>
          <a:p>
            <a:pPr marL="135000" indent="-135000">
              <a:lnSpc>
                <a:spcPts val="975"/>
              </a:lnSpc>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Dorado </a:t>
            </a:r>
          </a:p>
          <a:p>
            <a:pPr marL="135000" indent="-135000">
              <a:lnSpc>
                <a:spcPts val="975"/>
              </a:lnSpc>
              <a:buSzPct val="5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中高端融合存储</a:t>
            </a:r>
            <a:endParaRPr lang="en-US" altLang="zh-CN" sz="900" dirty="0">
              <a:latin typeface="Huawei Sans" panose="020C0503030203020204" pitchFamily="34" charset="0"/>
              <a:ea typeface="方正兰亭黑简体" panose="02000000000000000000" pitchFamily="2" charset="-122"/>
            </a:endParaRPr>
          </a:p>
          <a:p>
            <a:pPr marL="135000" indent="-135000">
              <a:lnSpc>
                <a:spcPts val="975"/>
              </a:lnSpc>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TaiShan</a:t>
            </a:r>
            <a:r>
              <a:rPr lang="zh-CN" altLang="en-US" sz="900" dirty="0">
                <a:latin typeface="Huawei Sans" panose="020C0503030203020204" pitchFamily="34" charset="0"/>
                <a:ea typeface="方正兰亭黑简体" panose="02000000000000000000" pitchFamily="2" charset="-122"/>
              </a:rPr>
              <a:t>服务器</a:t>
            </a:r>
            <a:endParaRPr lang="en-US" altLang="zh-CN" sz="900" dirty="0">
              <a:latin typeface="Huawei Sans" panose="020C0503030203020204" pitchFamily="34" charset="0"/>
              <a:ea typeface="方正兰亭黑简体" panose="02000000000000000000" pitchFamily="2" charset="-122"/>
            </a:endParaRPr>
          </a:p>
          <a:p>
            <a:pPr marL="135000" indent="-135000">
              <a:lnSpc>
                <a:spcPts val="975"/>
              </a:lnSpc>
              <a:buSzPct val="5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云存储</a:t>
            </a:r>
            <a:endParaRPr lang="en-US" altLang="zh-CN" sz="900" dirty="0">
              <a:latin typeface="Huawei Sans" panose="020C0503030203020204" pitchFamily="34" charset="0"/>
              <a:ea typeface="方正兰亭黑简体" panose="02000000000000000000" pitchFamily="2" charset="-122"/>
            </a:endParaRPr>
          </a:p>
          <a:p>
            <a:pPr marL="135000" indent="-135000">
              <a:lnSpc>
                <a:spcPts val="975"/>
              </a:lnSpc>
              <a:buSzPct val="5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大数据</a:t>
            </a:r>
            <a:endParaRPr lang="en-US" altLang="zh-CN" sz="900" dirty="0">
              <a:latin typeface="Huawei Sans" panose="020C0503030203020204" pitchFamily="34" charset="0"/>
              <a:ea typeface="方正兰亭黑简体" panose="02000000000000000000" pitchFamily="2" charset="-122"/>
            </a:endParaRPr>
          </a:p>
          <a:p>
            <a:pPr marL="135000" indent="-135000">
              <a:lnSpc>
                <a:spcPts val="975"/>
              </a:lnSpc>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HPC</a:t>
            </a:r>
          </a:p>
        </p:txBody>
      </p:sp>
      <p:sp>
        <p:nvSpPr>
          <p:cNvPr id="16" name="圆角矩形 15"/>
          <p:cNvSpPr/>
          <p:nvPr/>
        </p:nvSpPr>
        <p:spPr bwMode="auto">
          <a:xfrm>
            <a:off x="970912" y="4607087"/>
            <a:ext cx="1032759" cy="291524"/>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defRPr/>
            </a:pPr>
            <a:endParaRPr lang="zh-CN" altLang="en-US" sz="1599"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7" name="矩形 26"/>
          <p:cNvSpPr/>
          <p:nvPr/>
        </p:nvSpPr>
        <p:spPr bwMode="auto">
          <a:xfrm>
            <a:off x="1318272" y="4658558"/>
            <a:ext cx="283010" cy="208746"/>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685172"/>
            <a:endPar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31" name="TextBox 124"/>
          <p:cNvSpPr txBox="1"/>
          <p:nvPr/>
        </p:nvSpPr>
        <p:spPr>
          <a:xfrm>
            <a:off x="954022" y="4411312"/>
            <a:ext cx="1048165" cy="261610"/>
          </a:xfrm>
          <a:prstGeom prst="rect">
            <a:avLst/>
          </a:prstGeom>
          <a:noFill/>
        </p:spPr>
        <p:txBody>
          <a:bodyPr wrap="square" rtlCol="0">
            <a:spAutoFit/>
          </a:bodyPr>
          <a:lstStyle/>
          <a:p>
            <a:pPr algn="ctr">
              <a:buClrTx/>
              <a:buFontTx/>
              <a:buNone/>
            </a:pPr>
            <a:r>
              <a:rPr lang="en-US" altLang="zh-CN" sz="1100" b="1" dirty="0">
                <a:solidFill>
                  <a:srgbClr val="000000"/>
                </a:solidFill>
                <a:latin typeface="Huawei Sans" panose="020C0503030203020204" pitchFamily="34" charset="0"/>
                <a:ea typeface="方正兰亭黑简体" panose="02000000000000000000" pitchFamily="2" charset="-122"/>
                <a:cs typeface="Arial" pitchFamily="34" charset="0"/>
              </a:rPr>
              <a:t>Hi1601</a:t>
            </a:r>
            <a:endParaRPr lang="zh-CN" altLang="en-US" sz="11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32" name="文本框 31"/>
          <p:cNvSpPr txBox="1"/>
          <p:nvPr/>
        </p:nvSpPr>
        <p:spPr>
          <a:xfrm>
            <a:off x="934113" y="4898611"/>
            <a:ext cx="1320020" cy="661720"/>
          </a:xfrm>
          <a:prstGeom prst="rect">
            <a:avLst/>
          </a:prstGeom>
          <a:noFill/>
        </p:spPr>
        <p:txBody>
          <a:bodyPr wrap="square" rtlCol="0">
            <a:spAutoFit/>
          </a:bodyPr>
          <a:lstStyle>
            <a:defPPr>
              <a:defRPr lang="zh-CN"/>
            </a:defPPr>
            <a:lvl1pPr algn="l">
              <a:defRPr sz="1000">
                <a:latin typeface="微软雅黑" panose="020B0503020204020204" pitchFamily="34" charset="-122"/>
                <a:ea typeface="微软雅黑" panose="020B0503020204020204" pitchFamily="34" charset="-122"/>
              </a:defRPr>
            </a:lvl1pPr>
          </a:lstStyle>
          <a:p>
            <a:pPr>
              <a:buClr>
                <a:srgbClr val="A2A2A2"/>
              </a:buClr>
              <a:buSzPct val="70000"/>
              <a:buFont typeface="Monotype Sorts" pitchFamily="2" charset="2"/>
              <a:buNone/>
            </a:pPr>
            <a:r>
              <a:rPr lang="zh-CN" altLang="en-US" dirty="0">
                <a:latin typeface="Huawei Sans" panose="020C0503030203020204" pitchFamily="34" charset="0"/>
                <a:ea typeface="方正兰亭黑简体" panose="02000000000000000000" pitchFamily="2" charset="-122"/>
              </a:rPr>
              <a:t>场景：</a:t>
            </a:r>
            <a:endParaRPr lang="en-US" altLang="zh-CN" dirty="0">
              <a:latin typeface="Huawei Sans" panose="020C0503030203020204" pitchFamily="34" charset="0"/>
              <a:ea typeface="方正兰亭黑简体" panose="02000000000000000000" pitchFamily="2" charset="-122"/>
            </a:endParaRPr>
          </a:p>
          <a:p>
            <a:pPr marL="135000" indent="-135000">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NOF JBOF</a:t>
            </a:r>
          </a:p>
          <a:p>
            <a:pPr marL="135000" indent="-135000">
              <a:buSzPct val="50000"/>
              <a:buFont typeface="Wingdings" panose="05000000000000000000" pitchFamily="2" charset="2"/>
              <a:buChar char="l"/>
            </a:pPr>
            <a:r>
              <a:rPr lang="en-US" altLang="zh-CN" sz="900" dirty="0">
                <a:latin typeface="Huawei Sans" panose="020C0503030203020204" pitchFamily="34" charset="0"/>
                <a:ea typeface="方正兰亭黑简体" panose="02000000000000000000" pitchFamily="2" charset="-122"/>
              </a:rPr>
              <a:t>IP JBOF</a:t>
            </a:r>
          </a:p>
          <a:p>
            <a:pPr marL="135000" indent="-135000">
              <a:buSzPct val="50000"/>
              <a:buFont typeface="Wingdings" panose="05000000000000000000" pitchFamily="2" charset="2"/>
              <a:buChar char="l"/>
            </a:pPr>
            <a:r>
              <a:rPr lang="zh-CN" altLang="en-US" sz="900" dirty="0">
                <a:latin typeface="Huawei Sans" panose="020C0503030203020204" pitchFamily="34" charset="0"/>
                <a:ea typeface="方正兰亭黑简体" panose="02000000000000000000" pitchFamily="2" charset="-122"/>
              </a:rPr>
              <a:t>入门级存储</a:t>
            </a:r>
            <a:endParaRPr lang="en-US" altLang="zh-CN" sz="900" dirty="0">
              <a:latin typeface="Huawei Sans" panose="020C0503030203020204" pitchFamily="34" charset="0"/>
              <a:ea typeface="方正兰亭黑简体" panose="02000000000000000000" pitchFamily="2" charset="-122"/>
            </a:endParaRPr>
          </a:p>
        </p:txBody>
      </p:sp>
      <p:sp>
        <p:nvSpPr>
          <p:cNvPr id="39" name="矩形 38"/>
          <p:cNvSpPr/>
          <p:nvPr/>
        </p:nvSpPr>
        <p:spPr bwMode="auto">
          <a:xfrm>
            <a:off x="703769" y="1585701"/>
            <a:ext cx="662804" cy="208521"/>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685172">
              <a:defRPr/>
            </a:pPr>
            <a:r>
              <a:rPr lang="en-US" altLang="zh-CN" sz="900" kern="0" dirty="0">
                <a:solidFill>
                  <a:srgbClr val="000000"/>
                </a:solidFill>
                <a:latin typeface="Huawei Sans" panose="020C0503030203020204" pitchFamily="34" charset="0"/>
                <a:ea typeface="方正兰亭黑简体" panose="02000000000000000000" pitchFamily="2" charset="-122"/>
                <a:cs typeface="Arial" pitchFamily="34" charset="0"/>
              </a:rPr>
              <a:t>CPU DIE</a:t>
            </a:r>
            <a:endParaRPr lang="zh-CN" altLang="en-US" sz="9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40" name="矩形 39"/>
          <p:cNvSpPr/>
          <p:nvPr/>
        </p:nvSpPr>
        <p:spPr bwMode="auto">
          <a:xfrm>
            <a:off x="1602316" y="1585701"/>
            <a:ext cx="662804" cy="208521"/>
          </a:xfrm>
          <a:prstGeom prst="rect">
            <a:avLst/>
          </a:prstGeom>
          <a:solidFill>
            <a:srgbClr val="00B0F0"/>
          </a:solidFill>
          <a:ln>
            <a:noFill/>
          </a:ln>
          <a:effectLst/>
        </p:spPr>
        <p:txBody>
          <a:bodyPr vert="horz" wrap="square" lIns="91416" tIns="45708" rIns="91416" bIns="45708" numCol="1" rtlCol="0" anchor="t" anchorCtr="0" compatLnSpc="1">
            <a:prstTxWarp prst="textNoShape">
              <a:avLst/>
            </a:prstTxWarp>
          </a:bodyPr>
          <a:lstStyle/>
          <a:p>
            <a:pPr algn="ctr" defTabSz="685172">
              <a:defRPr/>
            </a:pPr>
            <a:r>
              <a:rPr lang="en-US" altLang="zh-CN" sz="900" kern="0" dirty="0">
                <a:solidFill>
                  <a:srgbClr val="000000"/>
                </a:solidFill>
                <a:latin typeface="Huawei Sans" panose="020C0503030203020204" pitchFamily="34" charset="0"/>
                <a:ea typeface="方正兰亭黑简体" panose="02000000000000000000" pitchFamily="2" charset="-122"/>
                <a:cs typeface="Arial" pitchFamily="34" charset="0"/>
              </a:rPr>
              <a:t>IO DIE</a:t>
            </a:r>
            <a:endParaRPr lang="zh-CN" altLang="en-US" sz="9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Tree>
    <p:extLst>
      <p:ext uri="{BB962C8B-B14F-4D97-AF65-F5344CB8AC3E}">
        <p14:creationId xmlns:p14="http://schemas.microsoft.com/office/powerpoint/2010/main" val="3837090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762000" y="228600"/>
            <a:ext cx="8080375" cy="1143000"/>
          </a:xfrm>
        </p:spPr>
        <p:txBody>
          <a:bodyPr/>
          <a:lstStyle/>
          <a:p>
            <a:r>
              <a:rPr lang="en-US" altLang="zh-CN" dirty="0"/>
              <a:t>SPARC</a:t>
            </a:r>
            <a:r>
              <a:rPr lang="zh-CN" altLang="en-US" dirty="0"/>
              <a:t>指令格式</a:t>
            </a:r>
          </a:p>
        </p:txBody>
      </p:sp>
      <p:sp>
        <p:nvSpPr>
          <p:cNvPr id="17411" name="Rectangle 3"/>
          <p:cNvSpPr>
            <a:spLocks noGrp="1" noRot="1" noChangeArrowheads="1"/>
          </p:cNvSpPr>
          <p:nvPr>
            <p:ph type="body" idx="1"/>
          </p:nvPr>
        </p:nvSpPr>
        <p:spPr>
          <a:xfrm>
            <a:off x="304800" y="1460500"/>
            <a:ext cx="8540750" cy="1555750"/>
          </a:xfrm>
        </p:spPr>
        <p:txBody>
          <a:bodyPr>
            <a:normAutofit/>
          </a:bodyPr>
          <a:lstStyle/>
          <a:p>
            <a:pPr marL="533400" indent="-533400">
              <a:lnSpc>
                <a:spcPct val="90000"/>
              </a:lnSpc>
            </a:pPr>
            <a:r>
              <a:rPr lang="en-US" altLang="zh-CN" sz="2800" dirty="0"/>
              <a:t>SPARC</a:t>
            </a:r>
            <a:r>
              <a:rPr lang="zh-CN" altLang="en-US" sz="2800" dirty="0"/>
              <a:t>指令字长</a:t>
            </a:r>
            <a:r>
              <a:rPr lang="en-US" altLang="zh-CN" sz="2800" dirty="0"/>
              <a:t>32</a:t>
            </a:r>
            <a:r>
              <a:rPr lang="zh-CN" altLang="en-US" sz="2800" dirty="0"/>
              <a:t>位，有</a:t>
            </a:r>
            <a:r>
              <a:rPr lang="en-US" altLang="zh-CN" sz="2800" dirty="0"/>
              <a:t>3</a:t>
            </a:r>
            <a:r>
              <a:rPr lang="zh-CN" altLang="en-US" sz="2800" dirty="0"/>
              <a:t>种指令格式，</a:t>
            </a:r>
            <a:r>
              <a:rPr lang="en-US" altLang="zh-CN" sz="2800" dirty="0"/>
              <a:t>6</a:t>
            </a:r>
            <a:r>
              <a:rPr lang="zh-CN" altLang="en-US" sz="2800" dirty="0"/>
              <a:t>种指令类型。</a:t>
            </a:r>
          </a:p>
        </p:txBody>
      </p:sp>
      <p:grpSp>
        <p:nvGrpSpPr>
          <p:cNvPr id="17419" name="Group 11"/>
          <p:cNvGrpSpPr>
            <a:grpSpLocks/>
          </p:cNvGrpSpPr>
          <p:nvPr/>
        </p:nvGrpSpPr>
        <p:grpSpPr bwMode="auto">
          <a:xfrm>
            <a:off x="1066800" y="3200400"/>
            <a:ext cx="6781800" cy="747713"/>
            <a:chOff x="624" y="1776"/>
            <a:chExt cx="4272" cy="471"/>
          </a:xfrm>
        </p:grpSpPr>
        <p:sp>
          <p:nvSpPr>
            <p:cNvPr id="17412" name="Rectangle 4"/>
            <p:cNvSpPr>
              <a:spLocks noChangeArrowheads="1"/>
            </p:cNvSpPr>
            <p:nvPr/>
          </p:nvSpPr>
          <p:spPr bwMode="auto">
            <a:xfrm>
              <a:off x="720" y="177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17414" name="Rectangle 6"/>
            <p:cNvSpPr>
              <a:spLocks noChangeArrowheads="1"/>
            </p:cNvSpPr>
            <p:nvPr/>
          </p:nvSpPr>
          <p:spPr bwMode="auto">
            <a:xfrm>
              <a:off x="1200" y="1776"/>
              <a:ext cx="355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Disp(30bits)</a:t>
              </a:r>
            </a:p>
          </p:txBody>
        </p:sp>
        <p:sp>
          <p:nvSpPr>
            <p:cNvPr id="17416" name="Text Box 8"/>
            <p:cNvSpPr txBox="1">
              <a:spLocks noChangeArrowheads="1"/>
            </p:cNvSpPr>
            <p:nvPr/>
          </p:nvSpPr>
          <p:spPr bwMode="auto">
            <a:xfrm>
              <a:off x="624"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17417" name="Text Box 9"/>
            <p:cNvSpPr txBox="1">
              <a:spLocks noChangeArrowheads="1"/>
            </p:cNvSpPr>
            <p:nvPr/>
          </p:nvSpPr>
          <p:spPr bwMode="auto">
            <a:xfrm>
              <a:off x="960"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17418" name="Text Box 10"/>
            <p:cNvSpPr txBox="1">
              <a:spLocks noChangeArrowheads="1"/>
            </p:cNvSpPr>
            <p:nvPr/>
          </p:nvSpPr>
          <p:spPr bwMode="auto">
            <a:xfrm>
              <a:off x="4608"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grpSp>
      <p:grpSp>
        <p:nvGrpSpPr>
          <p:cNvPr id="17440" name="Group 32"/>
          <p:cNvGrpSpPr>
            <a:grpSpLocks/>
          </p:cNvGrpSpPr>
          <p:nvPr/>
        </p:nvGrpSpPr>
        <p:grpSpPr bwMode="auto">
          <a:xfrm>
            <a:off x="1066800" y="4527551"/>
            <a:ext cx="6781800" cy="1128712"/>
            <a:chOff x="672" y="2592"/>
            <a:chExt cx="4272" cy="711"/>
          </a:xfrm>
        </p:grpSpPr>
        <p:sp>
          <p:nvSpPr>
            <p:cNvPr id="17421" name="Rectangle 13"/>
            <p:cNvSpPr>
              <a:spLocks noChangeArrowheads="1"/>
            </p:cNvSpPr>
            <p:nvPr/>
          </p:nvSpPr>
          <p:spPr bwMode="auto">
            <a:xfrm>
              <a:off x="768" y="2832"/>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17422" name="Rectangle 14"/>
            <p:cNvSpPr>
              <a:spLocks noChangeArrowheads="1"/>
            </p:cNvSpPr>
            <p:nvPr/>
          </p:nvSpPr>
          <p:spPr bwMode="auto">
            <a:xfrm>
              <a:off x="3264" y="2832"/>
              <a:ext cx="153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Disp(22bits)</a:t>
              </a:r>
            </a:p>
          </p:txBody>
        </p:sp>
        <p:sp>
          <p:nvSpPr>
            <p:cNvPr id="17423" name="Text Box 15"/>
            <p:cNvSpPr txBox="1">
              <a:spLocks noChangeArrowheads="1"/>
            </p:cNvSpPr>
            <p:nvPr/>
          </p:nvSpPr>
          <p:spPr bwMode="auto">
            <a:xfrm>
              <a:off x="672" y="30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17424" name="Text Box 16"/>
            <p:cNvSpPr txBox="1">
              <a:spLocks noChangeArrowheads="1"/>
            </p:cNvSpPr>
            <p:nvPr/>
          </p:nvSpPr>
          <p:spPr bwMode="auto">
            <a:xfrm>
              <a:off x="1008" y="307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17425" name="Text Box 17"/>
            <p:cNvSpPr txBox="1">
              <a:spLocks noChangeArrowheads="1"/>
            </p:cNvSpPr>
            <p:nvPr/>
          </p:nvSpPr>
          <p:spPr bwMode="auto">
            <a:xfrm>
              <a:off x="4656" y="30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sp>
          <p:nvSpPr>
            <p:cNvPr id="17426" name="Rectangle 18"/>
            <p:cNvSpPr>
              <a:spLocks noChangeArrowheads="1"/>
            </p:cNvSpPr>
            <p:nvPr/>
          </p:nvSpPr>
          <p:spPr bwMode="auto">
            <a:xfrm>
              <a:off x="768" y="2592"/>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17427" name="Rectangle 19"/>
            <p:cNvSpPr>
              <a:spLocks noChangeArrowheads="1"/>
            </p:cNvSpPr>
            <p:nvPr/>
          </p:nvSpPr>
          <p:spPr bwMode="auto">
            <a:xfrm>
              <a:off x="3264" y="2592"/>
              <a:ext cx="153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imm(22bits)</a:t>
              </a:r>
            </a:p>
          </p:txBody>
        </p:sp>
        <p:sp>
          <p:nvSpPr>
            <p:cNvPr id="17428" name="Rectangle 20"/>
            <p:cNvSpPr>
              <a:spLocks noChangeArrowheads="1"/>
            </p:cNvSpPr>
            <p:nvPr/>
          </p:nvSpPr>
          <p:spPr bwMode="auto">
            <a:xfrm>
              <a:off x="1248" y="2592"/>
              <a:ext cx="1344"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17430" name="Rectangle 22"/>
            <p:cNvSpPr>
              <a:spLocks noChangeArrowheads="1"/>
            </p:cNvSpPr>
            <p:nvPr/>
          </p:nvSpPr>
          <p:spPr bwMode="auto">
            <a:xfrm>
              <a:off x="2592" y="2592"/>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OP2</a:t>
              </a:r>
            </a:p>
          </p:txBody>
        </p:sp>
        <p:sp>
          <p:nvSpPr>
            <p:cNvPr id="17432" name="Rectangle 24"/>
            <p:cNvSpPr>
              <a:spLocks noChangeArrowheads="1"/>
            </p:cNvSpPr>
            <p:nvPr/>
          </p:nvSpPr>
          <p:spPr bwMode="auto">
            <a:xfrm>
              <a:off x="1248" y="2832"/>
              <a:ext cx="33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a</a:t>
              </a:r>
            </a:p>
          </p:txBody>
        </p:sp>
        <p:sp>
          <p:nvSpPr>
            <p:cNvPr id="17434" name="Rectangle 26"/>
            <p:cNvSpPr>
              <a:spLocks noChangeArrowheads="1"/>
            </p:cNvSpPr>
            <p:nvPr/>
          </p:nvSpPr>
          <p:spPr bwMode="auto">
            <a:xfrm>
              <a:off x="1584" y="2832"/>
              <a:ext cx="100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Cond.</a:t>
              </a:r>
            </a:p>
          </p:txBody>
        </p:sp>
        <p:sp>
          <p:nvSpPr>
            <p:cNvPr id="17436" name="Rectangle 28"/>
            <p:cNvSpPr>
              <a:spLocks noChangeArrowheads="1"/>
            </p:cNvSpPr>
            <p:nvPr/>
          </p:nvSpPr>
          <p:spPr bwMode="auto">
            <a:xfrm>
              <a:off x="2592" y="2832"/>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OP2</a:t>
              </a:r>
            </a:p>
          </p:txBody>
        </p:sp>
        <p:sp>
          <p:nvSpPr>
            <p:cNvPr id="17437" name="Text Box 29"/>
            <p:cNvSpPr txBox="1">
              <a:spLocks noChangeArrowheads="1"/>
            </p:cNvSpPr>
            <p:nvPr/>
          </p:nvSpPr>
          <p:spPr bwMode="auto">
            <a:xfrm>
              <a:off x="1488" y="307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28</a:t>
              </a:r>
            </a:p>
          </p:txBody>
        </p:sp>
        <p:sp>
          <p:nvSpPr>
            <p:cNvPr id="17438" name="Text Box 30"/>
            <p:cNvSpPr txBox="1">
              <a:spLocks noChangeArrowheads="1"/>
            </p:cNvSpPr>
            <p:nvPr/>
          </p:nvSpPr>
          <p:spPr bwMode="auto">
            <a:xfrm>
              <a:off x="2352" y="307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25  24</a:t>
              </a:r>
            </a:p>
          </p:txBody>
        </p:sp>
        <p:sp>
          <p:nvSpPr>
            <p:cNvPr id="17439" name="Text Box 31"/>
            <p:cNvSpPr txBox="1">
              <a:spLocks noChangeArrowheads="1"/>
            </p:cNvSpPr>
            <p:nvPr/>
          </p:nvSpPr>
          <p:spPr bwMode="auto">
            <a:xfrm>
              <a:off x="3024" y="3072"/>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22  21</a:t>
              </a:r>
            </a:p>
          </p:txBody>
        </p:sp>
      </p:grpSp>
      <p:sp>
        <p:nvSpPr>
          <p:cNvPr id="17441" name="Text Box 33"/>
          <p:cNvSpPr txBox="1">
            <a:spLocks noChangeArrowheads="1"/>
          </p:cNvSpPr>
          <p:nvPr/>
        </p:nvSpPr>
        <p:spPr bwMode="auto">
          <a:xfrm>
            <a:off x="1219200" y="4116388"/>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Clr>
                <a:schemeClr val="hlink"/>
              </a:buClr>
            </a:pPr>
            <a:r>
              <a:rPr lang="en-US" altLang="zh-CN" sz="2000" dirty="0">
                <a:latin typeface="+mn-ea"/>
              </a:rPr>
              <a:t>2</a:t>
            </a:r>
            <a:r>
              <a:rPr lang="zh-CN" altLang="en-US" sz="2000" dirty="0">
                <a:latin typeface="+mn-ea"/>
              </a:rPr>
              <a:t>、</a:t>
            </a:r>
            <a:r>
              <a:rPr lang="en-US" altLang="zh-CN" sz="2000" dirty="0">
                <a:latin typeface="+mn-ea"/>
              </a:rPr>
              <a:t>SETHI </a:t>
            </a:r>
            <a:r>
              <a:rPr lang="zh-CN" altLang="en-US" sz="2000" dirty="0">
                <a:latin typeface="+mn-ea"/>
              </a:rPr>
              <a:t>和</a:t>
            </a:r>
            <a:r>
              <a:rPr lang="en-US" altLang="zh-CN" sz="2000" dirty="0">
                <a:latin typeface="+mn-ea"/>
              </a:rPr>
              <a:t>Branch </a:t>
            </a:r>
            <a:r>
              <a:rPr lang="zh-CN" altLang="en-US" sz="2000" dirty="0">
                <a:latin typeface="+mn-ea"/>
              </a:rPr>
              <a:t>指令</a:t>
            </a:r>
          </a:p>
        </p:txBody>
      </p:sp>
      <p:grpSp>
        <p:nvGrpSpPr>
          <p:cNvPr id="27" name="Group 39">
            <a:extLst>
              <a:ext uri="{FF2B5EF4-FFF2-40B4-BE49-F238E27FC236}">
                <a16:creationId xmlns:a16="http://schemas.microsoft.com/office/drawing/2014/main" id="{7DD40EB5-FCF7-47CF-9891-46CCE4EC1C55}"/>
              </a:ext>
            </a:extLst>
          </p:cNvPr>
          <p:cNvGrpSpPr>
            <a:grpSpLocks/>
          </p:cNvGrpSpPr>
          <p:nvPr/>
        </p:nvGrpSpPr>
        <p:grpSpPr bwMode="auto">
          <a:xfrm>
            <a:off x="1143000" y="5836443"/>
            <a:ext cx="6705600" cy="2043113"/>
            <a:chOff x="576" y="960"/>
            <a:chExt cx="4224" cy="1287"/>
          </a:xfrm>
        </p:grpSpPr>
        <p:sp>
          <p:nvSpPr>
            <p:cNvPr id="28" name="Text Box 4">
              <a:extLst>
                <a:ext uri="{FF2B5EF4-FFF2-40B4-BE49-F238E27FC236}">
                  <a16:creationId xmlns:a16="http://schemas.microsoft.com/office/drawing/2014/main" id="{39F0914A-FA78-48EE-A416-B2012678F0CC}"/>
                </a:ext>
              </a:extLst>
            </p:cNvPr>
            <p:cNvSpPr txBox="1">
              <a:spLocks noChangeArrowheads="1"/>
            </p:cNvSpPr>
            <p:nvPr/>
          </p:nvSpPr>
          <p:spPr bwMode="auto">
            <a:xfrm>
              <a:off x="576" y="960"/>
              <a:ext cx="2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Clr>
                  <a:schemeClr val="hlink"/>
                </a:buClr>
              </a:pPr>
              <a:r>
                <a:rPr lang="en-US" altLang="zh-CN" sz="2400" dirty="0">
                  <a:latin typeface="Times New Roman" charset="0"/>
                </a:rPr>
                <a:t>3</a:t>
              </a:r>
              <a:r>
                <a:rPr lang="zh-CN" altLang="en-US" sz="2400" dirty="0">
                  <a:latin typeface="Times New Roman" charset="0"/>
                </a:rPr>
                <a:t>、其他指令</a:t>
              </a:r>
              <a:endParaRPr lang="zh-CN" altLang="en-US" sz="2800" dirty="0">
                <a:latin typeface="Times New Roman" charset="0"/>
              </a:endParaRPr>
            </a:p>
          </p:txBody>
        </p:sp>
        <p:sp>
          <p:nvSpPr>
            <p:cNvPr id="29" name="Rectangle 6">
              <a:extLst>
                <a:ext uri="{FF2B5EF4-FFF2-40B4-BE49-F238E27FC236}">
                  <a16:creationId xmlns:a16="http://schemas.microsoft.com/office/drawing/2014/main" id="{5C8E0A67-7AE2-4395-B1A7-2A9B43CE1593}"/>
                </a:ext>
              </a:extLst>
            </p:cNvPr>
            <p:cNvSpPr>
              <a:spLocks noChangeArrowheads="1"/>
            </p:cNvSpPr>
            <p:nvPr/>
          </p:nvSpPr>
          <p:spPr bwMode="auto">
            <a:xfrm>
              <a:off x="624" y="153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30" name="Rectangle 7">
              <a:extLst>
                <a:ext uri="{FF2B5EF4-FFF2-40B4-BE49-F238E27FC236}">
                  <a16:creationId xmlns:a16="http://schemas.microsoft.com/office/drawing/2014/main" id="{BC3157D6-9A11-4712-9349-9F06E42C0257}"/>
                </a:ext>
              </a:extLst>
            </p:cNvPr>
            <p:cNvSpPr>
              <a:spLocks noChangeArrowheads="1"/>
            </p:cNvSpPr>
            <p:nvPr/>
          </p:nvSpPr>
          <p:spPr bwMode="auto">
            <a:xfrm>
              <a:off x="3504" y="1536"/>
              <a:ext cx="115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Simm13</a:t>
              </a:r>
            </a:p>
          </p:txBody>
        </p:sp>
        <p:sp>
          <p:nvSpPr>
            <p:cNvPr id="31" name="Text Box 8">
              <a:extLst>
                <a:ext uri="{FF2B5EF4-FFF2-40B4-BE49-F238E27FC236}">
                  <a16:creationId xmlns:a16="http://schemas.microsoft.com/office/drawing/2014/main" id="{913B42CB-5211-4CCD-B509-95433E2F519A}"/>
                </a:ext>
              </a:extLst>
            </p:cNvPr>
            <p:cNvSpPr txBox="1">
              <a:spLocks noChangeArrowheads="1"/>
            </p:cNvSpPr>
            <p:nvPr/>
          </p:nvSpPr>
          <p:spPr bwMode="auto">
            <a:xfrm>
              <a:off x="624"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32" name="Text Box 9">
              <a:extLst>
                <a:ext uri="{FF2B5EF4-FFF2-40B4-BE49-F238E27FC236}">
                  <a16:creationId xmlns:a16="http://schemas.microsoft.com/office/drawing/2014/main" id="{33E22EC6-CAF0-40B2-8A9D-F89A066639B0}"/>
                </a:ext>
              </a:extLst>
            </p:cNvPr>
            <p:cNvSpPr txBox="1">
              <a:spLocks noChangeArrowheads="1"/>
            </p:cNvSpPr>
            <p:nvPr/>
          </p:nvSpPr>
          <p:spPr bwMode="auto">
            <a:xfrm>
              <a:off x="816"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33" name="Text Box 10">
              <a:extLst>
                <a:ext uri="{FF2B5EF4-FFF2-40B4-BE49-F238E27FC236}">
                  <a16:creationId xmlns:a16="http://schemas.microsoft.com/office/drawing/2014/main" id="{34EFF810-4F6F-429C-B60B-B1BC7454DDFE}"/>
                </a:ext>
              </a:extLst>
            </p:cNvPr>
            <p:cNvSpPr txBox="1">
              <a:spLocks noChangeArrowheads="1"/>
            </p:cNvSpPr>
            <p:nvPr/>
          </p:nvSpPr>
          <p:spPr bwMode="auto">
            <a:xfrm>
              <a:off x="4512"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sp>
          <p:nvSpPr>
            <p:cNvPr id="34" name="Rectangle 11">
              <a:extLst>
                <a:ext uri="{FF2B5EF4-FFF2-40B4-BE49-F238E27FC236}">
                  <a16:creationId xmlns:a16="http://schemas.microsoft.com/office/drawing/2014/main" id="{EDAE5286-C3F7-4F8D-AD14-D3AD589119B6}"/>
                </a:ext>
              </a:extLst>
            </p:cNvPr>
            <p:cNvSpPr>
              <a:spLocks noChangeArrowheads="1"/>
            </p:cNvSpPr>
            <p:nvPr/>
          </p:nvSpPr>
          <p:spPr bwMode="auto">
            <a:xfrm>
              <a:off x="624" y="129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35" name="Rectangle 12">
              <a:extLst>
                <a:ext uri="{FF2B5EF4-FFF2-40B4-BE49-F238E27FC236}">
                  <a16:creationId xmlns:a16="http://schemas.microsoft.com/office/drawing/2014/main" id="{A851CD07-E442-435A-A234-F6B088574DEA}"/>
                </a:ext>
              </a:extLst>
            </p:cNvPr>
            <p:cNvSpPr>
              <a:spLocks noChangeArrowheads="1"/>
            </p:cNvSpPr>
            <p:nvPr/>
          </p:nvSpPr>
          <p:spPr bwMode="auto">
            <a:xfrm>
              <a:off x="3504" y="1296"/>
              <a:ext cx="624"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asi</a:t>
              </a:r>
            </a:p>
          </p:txBody>
        </p:sp>
        <p:sp>
          <p:nvSpPr>
            <p:cNvPr id="36" name="Rectangle 13">
              <a:extLst>
                <a:ext uri="{FF2B5EF4-FFF2-40B4-BE49-F238E27FC236}">
                  <a16:creationId xmlns:a16="http://schemas.microsoft.com/office/drawing/2014/main" id="{847B4E8A-7ECD-4D8E-9609-CC7423B17808}"/>
                </a:ext>
              </a:extLst>
            </p:cNvPr>
            <p:cNvSpPr>
              <a:spLocks noChangeArrowheads="1"/>
            </p:cNvSpPr>
            <p:nvPr/>
          </p:nvSpPr>
          <p:spPr bwMode="auto">
            <a:xfrm>
              <a:off x="1104" y="129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37" name="Rectangle 14">
              <a:extLst>
                <a:ext uri="{FF2B5EF4-FFF2-40B4-BE49-F238E27FC236}">
                  <a16:creationId xmlns:a16="http://schemas.microsoft.com/office/drawing/2014/main" id="{3392B8CB-578C-4580-840C-924B713BA9D6}"/>
                </a:ext>
              </a:extLst>
            </p:cNvPr>
            <p:cNvSpPr>
              <a:spLocks noChangeArrowheads="1"/>
            </p:cNvSpPr>
            <p:nvPr/>
          </p:nvSpPr>
          <p:spPr bwMode="auto">
            <a:xfrm>
              <a:off x="1920" y="1296"/>
              <a:ext cx="672" cy="33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38" name="Rectangle 16">
              <a:extLst>
                <a:ext uri="{FF2B5EF4-FFF2-40B4-BE49-F238E27FC236}">
                  <a16:creationId xmlns:a16="http://schemas.microsoft.com/office/drawing/2014/main" id="{7E24026F-897F-4B83-9FF1-B99522114F05}"/>
                </a:ext>
              </a:extLst>
            </p:cNvPr>
            <p:cNvSpPr>
              <a:spLocks noChangeArrowheads="1"/>
            </p:cNvSpPr>
            <p:nvPr/>
          </p:nvSpPr>
          <p:spPr bwMode="auto">
            <a:xfrm>
              <a:off x="1104" y="153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39" name="Rectangle 17">
              <a:extLst>
                <a:ext uri="{FF2B5EF4-FFF2-40B4-BE49-F238E27FC236}">
                  <a16:creationId xmlns:a16="http://schemas.microsoft.com/office/drawing/2014/main" id="{62AB29F8-FDEB-4010-B903-A045D45FF8FA}"/>
                </a:ext>
              </a:extLst>
            </p:cNvPr>
            <p:cNvSpPr>
              <a:spLocks noChangeArrowheads="1"/>
            </p:cNvSpPr>
            <p:nvPr/>
          </p:nvSpPr>
          <p:spPr bwMode="auto">
            <a:xfrm>
              <a:off x="1920" y="1536"/>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40" name="Text Box 19">
              <a:extLst>
                <a:ext uri="{FF2B5EF4-FFF2-40B4-BE49-F238E27FC236}">
                  <a16:creationId xmlns:a16="http://schemas.microsoft.com/office/drawing/2014/main" id="{37F53309-FDAF-4848-82D6-00C5FEBCFA6E}"/>
                </a:ext>
              </a:extLst>
            </p:cNvPr>
            <p:cNvSpPr txBox="1">
              <a:spLocks noChangeArrowheads="1"/>
            </p:cNvSpPr>
            <p:nvPr/>
          </p:nvSpPr>
          <p:spPr bwMode="auto">
            <a:xfrm>
              <a:off x="1680"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25  24</a:t>
              </a:r>
            </a:p>
          </p:txBody>
        </p:sp>
        <p:sp>
          <p:nvSpPr>
            <p:cNvPr id="41" name="Text Box 20">
              <a:extLst>
                <a:ext uri="{FF2B5EF4-FFF2-40B4-BE49-F238E27FC236}">
                  <a16:creationId xmlns:a16="http://schemas.microsoft.com/office/drawing/2014/main" id="{9D74B596-E7A4-4E54-8709-66EB7CDAD8E0}"/>
                </a:ext>
              </a:extLst>
            </p:cNvPr>
            <p:cNvSpPr txBox="1">
              <a:spLocks noChangeArrowheads="1"/>
            </p:cNvSpPr>
            <p:nvPr/>
          </p:nvSpPr>
          <p:spPr bwMode="auto">
            <a:xfrm>
              <a:off x="2352"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19  18</a:t>
              </a:r>
            </a:p>
          </p:txBody>
        </p:sp>
        <p:sp>
          <p:nvSpPr>
            <p:cNvPr id="42" name="Rectangle 21">
              <a:extLst>
                <a:ext uri="{FF2B5EF4-FFF2-40B4-BE49-F238E27FC236}">
                  <a16:creationId xmlns:a16="http://schemas.microsoft.com/office/drawing/2014/main" id="{23721194-778C-41F3-B76B-7971F567F3FE}"/>
                </a:ext>
              </a:extLst>
            </p:cNvPr>
            <p:cNvSpPr>
              <a:spLocks noChangeArrowheads="1"/>
            </p:cNvSpPr>
            <p:nvPr/>
          </p:nvSpPr>
          <p:spPr bwMode="auto">
            <a:xfrm>
              <a:off x="2592" y="129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43" name="Rectangle 22">
              <a:extLst>
                <a:ext uri="{FF2B5EF4-FFF2-40B4-BE49-F238E27FC236}">
                  <a16:creationId xmlns:a16="http://schemas.microsoft.com/office/drawing/2014/main" id="{1860A021-1F63-43C8-9FF7-2C87C514D9AA}"/>
                </a:ext>
              </a:extLst>
            </p:cNvPr>
            <p:cNvSpPr>
              <a:spLocks noChangeArrowheads="1"/>
            </p:cNvSpPr>
            <p:nvPr/>
          </p:nvSpPr>
          <p:spPr bwMode="auto">
            <a:xfrm>
              <a:off x="2592" y="153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44" name="Rectangle 23">
              <a:extLst>
                <a:ext uri="{FF2B5EF4-FFF2-40B4-BE49-F238E27FC236}">
                  <a16:creationId xmlns:a16="http://schemas.microsoft.com/office/drawing/2014/main" id="{67544704-36E9-4AAE-A892-E3F7778DF9DD}"/>
                </a:ext>
              </a:extLst>
            </p:cNvPr>
            <p:cNvSpPr>
              <a:spLocks noChangeArrowheads="1"/>
            </p:cNvSpPr>
            <p:nvPr/>
          </p:nvSpPr>
          <p:spPr bwMode="auto">
            <a:xfrm>
              <a:off x="3312" y="1296"/>
              <a:ext cx="19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45" name="Rectangle 25">
              <a:extLst>
                <a:ext uri="{FF2B5EF4-FFF2-40B4-BE49-F238E27FC236}">
                  <a16:creationId xmlns:a16="http://schemas.microsoft.com/office/drawing/2014/main" id="{06230196-2C11-4115-B829-2B88E40960BC}"/>
                </a:ext>
              </a:extLst>
            </p:cNvPr>
            <p:cNvSpPr>
              <a:spLocks noChangeArrowheads="1"/>
            </p:cNvSpPr>
            <p:nvPr/>
          </p:nvSpPr>
          <p:spPr bwMode="auto">
            <a:xfrm>
              <a:off x="3312" y="1536"/>
              <a:ext cx="19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46" name="Rectangle 26">
              <a:extLst>
                <a:ext uri="{FF2B5EF4-FFF2-40B4-BE49-F238E27FC236}">
                  <a16:creationId xmlns:a16="http://schemas.microsoft.com/office/drawing/2014/main" id="{2E39885F-631F-4DA5-907C-9CD32CAECF04}"/>
                </a:ext>
              </a:extLst>
            </p:cNvPr>
            <p:cNvSpPr>
              <a:spLocks noChangeArrowheads="1"/>
            </p:cNvSpPr>
            <p:nvPr/>
          </p:nvSpPr>
          <p:spPr bwMode="auto">
            <a:xfrm>
              <a:off x="4128" y="129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rs2</a:t>
              </a:r>
            </a:p>
          </p:txBody>
        </p:sp>
        <p:sp>
          <p:nvSpPr>
            <p:cNvPr id="47" name="Rectangle 28">
              <a:extLst>
                <a:ext uri="{FF2B5EF4-FFF2-40B4-BE49-F238E27FC236}">
                  <a16:creationId xmlns:a16="http://schemas.microsoft.com/office/drawing/2014/main" id="{3B766926-5BD6-45E6-A8B1-EA2D6FDAE9E9}"/>
                </a:ext>
              </a:extLst>
            </p:cNvPr>
            <p:cNvSpPr>
              <a:spLocks noChangeArrowheads="1"/>
            </p:cNvSpPr>
            <p:nvPr/>
          </p:nvSpPr>
          <p:spPr bwMode="auto">
            <a:xfrm>
              <a:off x="624" y="177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48" name="Rectangle 29">
              <a:extLst>
                <a:ext uri="{FF2B5EF4-FFF2-40B4-BE49-F238E27FC236}">
                  <a16:creationId xmlns:a16="http://schemas.microsoft.com/office/drawing/2014/main" id="{7B03973C-B051-4FBA-BCC3-043B409D6010}"/>
                </a:ext>
              </a:extLst>
            </p:cNvPr>
            <p:cNvSpPr>
              <a:spLocks noChangeArrowheads="1"/>
            </p:cNvSpPr>
            <p:nvPr/>
          </p:nvSpPr>
          <p:spPr bwMode="auto">
            <a:xfrm>
              <a:off x="3312" y="177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OPf</a:t>
              </a:r>
            </a:p>
          </p:txBody>
        </p:sp>
        <p:sp>
          <p:nvSpPr>
            <p:cNvPr id="49" name="Rectangle 30">
              <a:extLst>
                <a:ext uri="{FF2B5EF4-FFF2-40B4-BE49-F238E27FC236}">
                  <a16:creationId xmlns:a16="http://schemas.microsoft.com/office/drawing/2014/main" id="{D83FAE3A-8E61-4D12-8B4E-A4EFF08B3CED}"/>
                </a:ext>
              </a:extLst>
            </p:cNvPr>
            <p:cNvSpPr>
              <a:spLocks noChangeArrowheads="1"/>
            </p:cNvSpPr>
            <p:nvPr/>
          </p:nvSpPr>
          <p:spPr bwMode="auto">
            <a:xfrm>
              <a:off x="1104" y="177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50" name="Rectangle 31">
              <a:extLst>
                <a:ext uri="{FF2B5EF4-FFF2-40B4-BE49-F238E27FC236}">
                  <a16:creationId xmlns:a16="http://schemas.microsoft.com/office/drawing/2014/main" id="{C870B2E0-CA20-4BAA-BDB2-E29312B8BF9A}"/>
                </a:ext>
              </a:extLst>
            </p:cNvPr>
            <p:cNvSpPr>
              <a:spLocks noChangeArrowheads="1"/>
            </p:cNvSpPr>
            <p:nvPr/>
          </p:nvSpPr>
          <p:spPr bwMode="auto">
            <a:xfrm>
              <a:off x="1920" y="1776"/>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51" name="Rectangle 32">
              <a:extLst>
                <a:ext uri="{FF2B5EF4-FFF2-40B4-BE49-F238E27FC236}">
                  <a16:creationId xmlns:a16="http://schemas.microsoft.com/office/drawing/2014/main" id="{8C3224B4-E828-47B1-B28B-B595AF1A5087}"/>
                </a:ext>
              </a:extLst>
            </p:cNvPr>
            <p:cNvSpPr>
              <a:spLocks noChangeArrowheads="1"/>
            </p:cNvSpPr>
            <p:nvPr/>
          </p:nvSpPr>
          <p:spPr bwMode="auto">
            <a:xfrm>
              <a:off x="2592" y="177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52" name="Rectangle 34">
              <a:extLst>
                <a:ext uri="{FF2B5EF4-FFF2-40B4-BE49-F238E27FC236}">
                  <a16:creationId xmlns:a16="http://schemas.microsoft.com/office/drawing/2014/main" id="{0E053D4F-CBEA-4803-84DC-D58535396DFA}"/>
                </a:ext>
              </a:extLst>
            </p:cNvPr>
            <p:cNvSpPr>
              <a:spLocks noChangeArrowheads="1"/>
            </p:cNvSpPr>
            <p:nvPr/>
          </p:nvSpPr>
          <p:spPr bwMode="auto">
            <a:xfrm>
              <a:off x="4128" y="177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rs2</a:t>
              </a:r>
            </a:p>
          </p:txBody>
        </p:sp>
        <p:sp>
          <p:nvSpPr>
            <p:cNvPr id="53" name="Text Box 35">
              <a:extLst>
                <a:ext uri="{FF2B5EF4-FFF2-40B4-BE49-F238E27FC236}">
                  <a16:creationId xmlns:a16="http://schemas.microsoft.com/office/drawing/2014/main" id="{35C020B4-A796-484C-AB95-C2E95C1D4101}"/>
                </a:ext>
              </a:extLst>
            </p:cNvPr>
            <p:cNvSpPr txBox="1">
              <a:spLocks noChangeArrowheads="1"/>
            </p:cNvSpPr>
            <p:nvPr/>
          </p:nvSpPr>
          <p:spPr bwMode="auto">
            <a:xfrm>
              <a:off x="3072"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14  13</a:t>
              </a:r>
            </a:p>
          </p:txBody>
        </p:sp>
        <p:sp>
          <p:nvSpPr>
            <p:cNvPr id="54" name="Text Box 37">
              <a:extLst>
                <a:ext uri="{FF2B5EF4-FFF2-40B4-BE49-F238E27FC236}">
                  <a16:creationId xmlns:a16="http://schemas.microsoft.com/office/drawing/2014/main" id="{B1893B36-BA6E-4D1F-B176-0914803C582F}"/>
                </a:ext>
              </a:extLst>
            </p:cNvPr>
            <p:cNvSpPr txBox="1">
              <a:spLocks noChangeArrowheads="1"/>
            </p:cNvSpPr>
            <p:nvPr/>
          </p:nvSpPr>
          <p:spPr bwMode="auto">
            <a:xfrm>
              <a:off x="3456"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12</a:t>
              </a:r>
            </a:p>
          </p:txBody>
        </p:sp>
        <p:sp>
          <p:nvSpPr>
            <p:cNvPr id="55" name="Text Box 38">
              <a:extLst>
                <a:ext uri="{FF2B5EF4-FFF2-40B4-BE49-F238E27FC236}">
                  <a16:creationId xmlns:a16="http://schemas.microsoft.com/office/drawing/2014/main" id="{CA2E7562-BF01-42AB-A986-350529BB7CE2}"/>
                </a:ext>
              </a:extLst>
            </p:cNvPr>
            <p:cNvSpPr txBox="1">
              <a:spLocks noChangeArrowheads="1"/>
            </p:cNvSpPr>
            <p:nvPr/>
          </p:nvSpPr>
          <p:spPr bwMode="auto">
            <a:xfrm>
              <a:off x="3936"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 5  4</a:t>
              </a:r>
            </a:p>
          </p:txBody>
        </p:sp>
      </p:grpSp>
      <p:sp>
        <p:nvSpPr>
          <p:cNvPr id="57" name="文本框 56">
            <a:extLst>
              <a:ext uri="{FF2B5EF4-FFF2-40B4-BE49-F238E27FC236}">
                <a16:creationId xmlns:a16="http://schemas.microsoft.com/office/drawing/2014/main" id="{5F90DB85-2CDB-433B-AACD-4EFD17E628EE}"/>
              </a:ext>
            </a:extLst>
          </p:cNvPr>
          <p:cNvSpPr txBox="1"/>
          <p:nvPr/>
        </p:nvSpPr>
        <p:spPr>
          <a:xfrm>
            <a:off x="723900" y="2405991"/>
            <a:ext cx="4572000" cy="812530"/>
          </a:xfrm>
          <a:prstGeom prst="rect">
            <a:avLst/>
          </a:prstGeom>
          <a:noFill/>
        </p:spPr>
        <p:txBody>
          <a:bodyPr wrap="square">
            <a:spAutoFit/>
          </a:bodyPr>
          <a:lstStyle/>
          <a:p>
            <a:pPr marL="914400" lvl="1" indent="-457200">
              <a:lnSpc>
                <a:spcPct val="90000"/>
              </a:lnSpc>
            </a:pPr>
            <a:r>
              <a:rPr lang="en-US" altLang="zh-CN" sz="3200" dirty="0"/>
              <a:t>3</a:t>
            </a:r>
            <a:r>
              <a:rPr lang="zh-CN" altLang="en-US" sz="3200" dirty="0"/>
              <a:t>种指令格式</a:t>
            </a:r>
            <a:r>
              <a:rPr lang="zh-CN" altLang="en-US" sz="2400" dirty="0"/>
              <a:t>：</a:t>
            </a:r>
            <a:endParaRPr lang="en-US" altLang="zh-CN" sz="2400" dirty="0"/>
          </a:p>
          <a:p>
            <a:pPr marL="914400" lvl="1" indent="-457200">
              <a:lnSpc>
                <a:spcPct val="90000"/>
              </a:lnSpc>
            </a:pPr>
            <a:r>
              <a:rPr lang="en-US" altLang="zh-CN" sz="2000" dirty="0"/>
              <a:t>1</a:t>
            </a:r>
            <a:r>
              <a:rPr lang="zh-CN" altLang="en-US" sz="2000" dirty="0"/>
              <a:t>、</a:t>
            </a:r>
            <a:r>
              <a:rPr lang="en-US" altLang="zh-CN" sz="2000" dirty="0"/>
              <a:t>CALL</a:t>
            </a:r>
            <a:r>
              <a:rPr lang="zh-CN" altLang="en-US" sz="2000" dirty="0"/>
              <a:t>指令</a:t>
            </a:r>
          </a:p>
        </p:txBody>
      </p:sp>
    </p:spTree>
    <p:extLst>
      <p:ext uri="{BB962C8B-B14F-4D97-AF65-F5344CB8AC3E}">
        <p14:creationId xmlns:p14="http://schemas.microsoft.com/office/powerpoint/2010/main" val="1977063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762000" y="152400"/>
            <a:ext cx="8077200" cy="1143000"/>
          </a:xfrm>
        </p:spPr>
        <p:txBody>
          <a:bodyPr/>
          <a:lstStyle/>
          <a:p>
            <a:r>
              <a:rPr lang="en-US" altLang="zh-CN"/>
              <a:t>SPARC</a:t>
            </a:r>
            <a:r>
              <a:rPr lang="zh-CN" altLang="en-US"/>
              <a:t>指令格式</a:t>
            </a:r>
          </a:p>
        </p:txBody>
      </p:sp>
      <p:sp>
        <p:nvSpPr>
          <p:cNvPr id="22531" name="Rectangle 3"/>
          <p:cNvSpPr>
            <a:spLocks noGrp="1" noRot="1" noChangeArrowheads="1"/>
          </p:cNvSpPr>
          <p:nvPr>
            <p:ph type="body" idx="1"/>
          </p:nvPr>
        </p:nvSpPr>
        <p:spPr>
          <a:xfrm>
            <a:off x="533400" y="3352800"/>
            <a:ext cx="8312150" cy="3048000"/>
          </a:xfrm>
        </p:spPr>
        <p:txBody>
          <a:bodyPr/>
          <a:lstStyle/>
          <a:p>
            <a:pPr>
              <a:lnSpc>
                <a:spcPct val="90000"/>
              </a:lnSpc>
              <a:buFont typeface="Wingdings" charset="2"/>
              <a:buNone/>
            </a:pPr>
            <a:r>
              <a:rPr lang="zh-CN" altLang="en-US" sz="2400" dirty="0"/>
              <a:t>其中：</a:t>
            </a:r>
          </a:p>
          <a:p>
            <a:pPr>
              <a:lnSpc>
                <a:spcPct val="90000"/>
              </a:lnSpc>
            </a:pPr>
            <a:r>
              <a:rPr lang="en-US" altLang="zh-CN" sz="2400" dirty="0"/>
              <a:t>OP</a:t>
            </a:r>
            <a:r>
              <a:rPr lang="zh-CN" altLang="en-US" sz="2400" dirty="0"/>
              <a:t>、</a:t>
            </a:r>
            <a:r>
              <a:rPr lang="en-US" altLang="zh-CN" sz="2400" dirty="0"/>
              <a:t>OP2</a:t>
            </a:r>
            <a:r>
              <a:rPr lang="zh-CN" altLang="en-US" sz="2400" dirty="0"/>
              <a:t>、</a:t>
            </a:r>
            <a:r>
              <a:rPr lang="en-US" altLang="zh-CN" sz="2400" dirty="0"/>
              <a:t>OP3</a:t>
            </a:r>
            <a:r>
              <a:rPr lang="zh-CN" altLang="en-US" sz="2400" dirty="0"/>
              <a:t>为操作码，</a:t>
            </a:r>
            <a:r>
              <a:rPr lang="en-US" altLang="zh-CN" sz="2400" dirty="0" err="1"/>
              <a:t>Opf</a:t>
            </a:r>
            <a:r>
              <a:rPr lang="zh-CN" altLang="en-US" sz="2400" dirty="0"/>
              <a:t>为浮点操作码。</a:t>
            </a:r>
          </a:p>
          <a:p>
            <a:pPr>
              <a:lnSpc>
                <a:spcPct val="90000"/>
              </a:lnSpc>
            </a:pPr>
            <a:r>
              <a:rPr lang="en-US" altLang="zh-CN" sz="2400" dirty="0"/>
              <a:t>rs1</a:t>
            </a:r>
            <a:r>
              <a:rPr lang="zh-CN" altLang="en-US" sz="2400" dirty="0"/>
              <a:t>、</a:t>
            </a:r>
            <a:r>
              <a:rPr lang="en-US" altLang="zh-CN" sz="2400" dirty="0"/>
              <a:t>rs2</a:t>
            </a:r>
            <a:r>
              <a:rPr lang="zh-CN" altLang="en-US" sz="2400" dirty="0"/>
              <a:t>为通用寄存器地址，一般用作源操作数寄存器地址。</a:t>
            </a:r>
          </a:p>
          <a:p>
            <a:pPr>
              <a:lnSpc>
                <a:spcPct val="90000"/>
              </a:lnSpc>
            </a:pPr>
            <a:r>
              <a:rPr lang="en-US" altLang="zh-CN" sz="2400" dirty="0" err="1"/>
              <a:t>rd</a:t>
            </a:r>
            <a:r>
              <a:rPr lang="zh-CN" altLang="en-US" sz="2400" dirty="0"/>
              <a:t>为目的寄存器地址。通常用来保存运算结果或从存储器中取来的数据。</a:t>
            </a:r>
          </a:p>
          <a:p>
            <a:pPr>
              <a:lnSpc>
                <a:spcPct val="90000"/>
              </a:lnSpc>
            </a:pPr>
            <a:r>
              <a:rPr lang="en-US" altLang="zh-CN" sz="2400" dirty="0"/>
              <a:t>Simm13</a:t>
            </a:r>
            <a:r>
              <a:rPr lang="zh-CN" altLang="en-US" sz="2400" dirty="0"/>
              <a:t>是</a:t>
            </a:r>
            <a:r>
              <a:rPr lang="en-US" altLang="zh-CN" sz="2400" dirty="0"/>
              <a:t>13</a:t>
            </a:r>
            <a:r>
              <a:rPr lang="zh-CN" altLang="en-US" sz="2400" dirty="0"/>
              <a:t>位扩展符号的立即数。</a:t>
            </a:r>
          </a:p>
          <a:p>
            <a:pPr>
              <a:lnSpc>
                <a:spcPct val="90000"/>
              </a:lnSpc>
            </a:pPr>
            <a:r>
              <a:rPr lang="en-US" altLang="zh-CN" sz="2400" dirty="0"/>
              <a:t>i</a:t>
            </a:r>
            <a:r>
              <a:rPr lang="zh-CN" altLang="en-US" sz="2400" dirty="0"/>
              <a:t>用来选择第二个操作数。</a:t>
            </a:r>
          </a:p>
        </p:txBody>
      </p:sp>
      <p:grpSp>
        <p:nvGrpSpPr>
          <p:cNvPr id="22567" name="Group 39"/>
          <p:cNvGrpSpPr>
            <a:grpSpLocks/>
          </p:cNvGrpSpPr>
          <p:nvPr/>
        </p:nvGrpSpPr>
        <p:grpSpPr bwMode="auto">
          <a:xfrm>
            <a:off x="914400" y="1219200"/>
            <a:ext cx="6705600" cy="2043113"/>
            <a:chOff x="576" y="960"/>
            <a:chExt cx="4224" cy="1287"/>
          </a:xfrm>
        </p:grpSpPr>
        <p:sp>
          <p:nvSpPr>
            <p:cNvPr id="22532" name="Text Box 4"/>
            <p:cNvSpPr txBox="1">
              <a:spLocks noChangeArrowheads="1"/>
            </p:cNvSpPr>
            <p:nvPr/>
          </p:nvSpPr>
          <p:spPr bwMode="auto">
            <a:xfrm>
              <a:off x="576" y="960"/>
              <a:ext cx="23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Clr>
                  <a:schemeClr val="hlink"/>
                </a:buClr>
                <a:buFont typeface="Wingdings" charset="2"/>
                <a:buChar char="v"/>
              </a:pPr>
              <a:r>
                <a:rPr lang="zh-CN" altLang="en-US" sz="2400" dirty="0">
                  <a:latin typeface="Times New Roman" charset="0"/>
                </a:rPr>
                <a:t>　３、其他指令</a:t>
              </a:r>
              <a:endParaRPr lang="zh-CN" altLang="en-US" sz="2800" dirty="0">
                <a:latin typeface="Times New Roman" charset="0"/>
              </a:endParaRPr>
            </a:p>
          </p:txBody>
        </p:sp>
        <p:sp>
          <p:nvSpPr>
            <p:cNvPr id="22534" name="Rectangle 6"/>
            <p:cNvSpPr>
              <a:spLocks noChangeArrowheads="1"/>
            </p:cNvSpPr>
            <p:nvPr/>
          </p:nvSpPr>
          <p:spPr bwMode="auto">
            <a:xfrm>
              <a:off x="624" y="153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22535" name="Rectangle 7"/>
            <p:cNvSpPr>
              <a:spLocks noChangeArrowheads="1"/>
            </p:cNvSpPr>
            <p:nvPr/>
          </p:nvSpPr>
          <p:spPr bwMode="auto">
            <a:xfrm>
              <a:off x="3504" y="1536"/>
              <a:ext cx="115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Simm13</a:t>
              </a:r>
            </a:p>
          </p:txBody>
        </p:sp>
        <p:sp>
          <p:nvSpPr>
            <p:cNvPr id="22536" name="Text Box 8"/>
            <p:cNvSpPr txBox="1">
              <a:spLocks noChangeArrowheads="1"/>
            </p:cNvSpPr>
            <p:nvPr/>
          </p:nvSpPr>
          <p:spPr bwMode="auto">
            <a:xfrm>
              <a:off x="624"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31</a:t>
              </a:r>
            </a:p>
          </p:txBody>
        </p:sp>
        <p:sp>
          <p:nvSpPr>
            <p:cNvPr id="22537" name="Text Box 9"/>
            <p:cNvSpPr txBox="1">
              <a:spLocks noChangeArrowheads="1"/>
            </p:cNvSpPr>
            <p:nvPr/>
          </p:nvSpPr>
          <p:spPr bwMode="auto">
            <a:xfrm>
              <a:off x="816"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30  29</a:t>
              </a:r>
            </a:p>
          </p:txBody>
        </p:sp>
        <p:sp>
          <p:nvSpPr>
            <p:cNvPr id="22538" name="Text Box 10"/>
            <p:cNvSpPr txBox="1">
              <a:spLocks noChangeArrowheads="1"/>
            </p:cNvSpPr>
            <p:nvPr/>
          </p:nvSpPr>
          <p:spPr bwMode="auto">
            <a:xfrm>
              <a:off x="4512"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0</a:t>
              </a:r>
            </a:p>
          </p:txBody>
        </p:sp>
        <p:sp>
          <p:nvSpPr>
            <p:cNvPr id="22539" name="Rectangle 11"/>
            <p:cNvSpPr>
              <a:spLocks noChangeArrowheads="1"/>
            </p:cNvSpPr>
            <p:nvPr/>
          </p:nvSpPr>
          <p:spPr bwMode="auto">
            <a:xfrm>
              <a:off x="624" y="129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22540" name="Rectangle 12"/>
            <p:cNvSpPr>
              <a:spLocks noChangeArrowheads="1"/>
            </p:cNvSpPr>
            <p:nvPr/>
          </p:nvSpPr>
          <p:spPr bwMode="auto">
            <a:xfrm>
              <a:off x="3504" y="1296"/>
              <a:ext cx="624"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asi</a:t>
              </a:r>
            </a:p>
          </p:txBody>
        </p:sp>
        <p:sp>
          <p:nvSpPr>
            <p:cNvPr id="22541" name="Rectangle 13"/>
            <p:cNvSpPr>
              <a:spLocks noChangeArrowheads="1"/>
            </p:cNvSpPr>
            <p:nvPr/>
          </p:nvSpPr>
          <p:spPr bwMode="auto">
            <a:xfrm>
              <a:off x="1104" y="129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22542" name="Rectangle 14"/>
            <p:cNvSpPr>
              <a:spLocks noChangeArrowheads="1"/>
            </p:cNvSpPr>
            <p:nvPr/>
          </p:nvSpPr>
          <p:spPr bwMode="auto">
            <a:xfrm>
              <a:off x="1920" y="1296"/>
              <a:ext cx="672" cy="336"/>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22544" name="Rectangle 16"/>
            <p:cNvSpPr>
              <a:spLocks noChangeArrowheads="1"/>
            </p:cNvSpPr>
            <p:nvPr/>
          </p:nvSpPr>
          <p:spPr bwMode="auto">
            <a:xfrm>
              <a:off x="1104" y="153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22545" name="Rectangle 17"/>
            <p:cNvSpPr>
              <a:spLocks noChangeArrowheads="1"/>
            </p:cNvSpPr>
            <p:nvPr/>
          </p:nvSpPr>
          <p:spPr bwMode="auto">
            <a:xfrm>
              <a:off x="1920" y="1536"/>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22547" name="Text Box 19"/>
            <p:cNvSpPr txBox="1">
              <a:spLocks noChangeArrowheads="1"/>
            </p:cNvSpPr>
            <p:nvPr/>
          </p:nvSpPr>
          <p:spPr bwMode="auto">
            <a:xfrm>
              <a:off x="1680"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25  24</a:t>
              </a:r>
            </a:p>
          </p:txBody>
        </p:sp>
        <p:sp>
          <p:nvSpPr>
            <p:cNvPr id="22548" name="Text Box 20"/>
            <p:cNvSpPr txBox="1">
              <a:spLocks noChangeArrowheads="1"/>
            </p:cNvSpPr>
            <p:nvPr/>
          </p:nvSpPr>
          <p:spPr bwMode="auto">
            <a:xfrm>
              <a:off x="2352"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19  18</a:t>
              </a:r>
            </a:p>
          </p:txBody>
        </p:sp>
        <p:sp>
          <p:nvSpPr>
            <p:cNvPr id="22549" name="Rectangle 21"/>
            <p:cNvSpPr>
              <a:spLocks noChangeArrowheads="1"/>
            </p:cNvSpPr>
            <p:nvPr/>
          </p:nvSpPr>
          <p:spPr bwMode="auto">
            <a:xfrm>
              <a:off x="2592" y="129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22550" name="Rectangle 22"/>
            <p:cNvSpPr>
              <a:spLocks noChangeArrowheads="1"/>
            </p:cNvSpPr>
            <p:nvPr/>
          </p:nvSpPr>
          <p:spPr bwMode="auto">
            <a:xfrm>
              <a:off x="2592" y="153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22551" name="Rectangle 23"/>
            <p:cNvSpPr>
              <a:spLocks noChangeArrowheads="1"/>
            </p:cNvSpPr>
            <p:nvPr/>
          </p:nvSpPr>
          <p:spPr bwMode="auto">
            <a:xfrm>
              <a:off x="3312" y="1296"/>
              <a:ext cx="19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22553" name="Rectangle 25"/>
            <p:cNvSpPr>
              <a:spLocks noChangeArrowheads="1"/>
            </p:cNvSpPr>
            <p:nvPr/>
          </p:nvSpPr>
          <p:spPr bwMode="auto">
            <a:xfrm>
              <a:off x="3312" y="1536"/>
              <a:ext cx="19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i</a:t>
              </a:r>
            </a:p>
          </p:txBody>
        </p:sp>
        <p:sp>
          <p:nvSpPr>
            <p:cNvPr id="22554" name="Rectangle 26"/>
            <p:cNvSpPr>
              <a:spLocks noChangeArrowheads="1"/>
            </p:cNvSpPr>
            <p:nvPr/>
          </p:nvSpPr>
          <p:spPr bwMode="auto">
            <a:xfrm>
              <a:off x="4128" y="129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rs2</a:t>
              </a:r>
            </a:p>
          </p:txBody>
        </p:sp>
        <p:sp>
          <p:nvSpPr>
            <p:cNvPr id="22556" name="Rectangle 28"/>
            <p:cNvSpPr>
              <a:spLocks noChangeArrowheads="1"/>
            </p:cNvSpPr>
            <p:nvPr/>
          </p:nvSpPr>
          <p:spPr bwMode="auto">
            <a:xfrm>
              <a:off x="624" y="1776"/>
              <a:ext cx="48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a:t>
              </a:r>
            </a:p>
          </p:txBody>
        </p:sp>
        <p:sp>
          <p:nvSpPr>
            <p:cNvPr id="22557" name="Rectangle 29"/>
            <p:cNvSpPr>
              <a:spLocks noChangeArrowheads="1"/>
            </p:cNvSpPr>
            <p:nvPr/>
          </p:nvSpPr>
          <p:spPr bwMode="auto">
            <a:xfrm>
              <a:off x="3312" y="177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OPf</a:t>
              </a:r>
            </a:p>
          </p:txBody>
        </p:sp>
        <p:sp>
          <p:nvSpPr>
            <p:cNvPr id="22558" name="Rectangle 30"/>
            <p:cNvSpPr>
              <a:spLocks noChangeArrowheads="1"/>
            </p:cNvSpPr>
            <p:nvPr/>
          </p:nvSpPr>
          <p:spPr bwMode="auto">
            <a:xfrm>
              <a:off x="1104" y="1776"/>
              <a:ext cx="816"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rd</a:t>
              </a:r>
            </a:p>
          </p:txBody>
        </p:sp>
        <p:sp>
          <p:nvSpPr>
            <p:cNvPr id="22559" name="Rectangle 31"/>
            <p:cNvSpPr>
              <a:spLocks noChangeArrowheads="1"/>
            </p:cNvSpPr>
            <p:nvPr/>
          </p:nvSpPr>
          <p:spPr bwMode="auto">
            <a:xfrm>
              <a:off x="1920" y="1776"/>
              <a:ext cx="672"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OP3</a:t>
              </a:r>
            </a:p>
          </p:txBody>
        </p:sp>
        <p:sp>
          <p:nvSpPr>
            <p:cNvPr id="22560" name="Rectangle 32"/>
            <p:cNvSpPr>
              <a:spLocks noChangeArrowheads="1"/>
            </p:cNvSpPr>
            <p:nvPr/>
          </p:nvSpPr>
          <p:spPr bwMode="auto">
            <a:xfrm>
              <a:off x="2592" y="1776"/>
              <a:ext cx="720"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rs1</a:t>
              </a:r>
            </a:p>
          </p:txBody>
        </p:sp>
        <p:sp>
          <p:nvSpPr>
            <p:cNvPr id="22562" name="Rectangle 34"/>
            <p:cNvSpPr>
              <a:spLocks noChangeArrowheads="1"/>
            </p:cNvSpPr>
            <p:nvPr/>
          </p:nvSpPr>
          <p:spPr bwMode="auto">
            <a:xfrm>
              <a:off x="4128" y="1776"/>
              <a:ext cx="528" cy="240"/>
            </a:xfrm>
            <a:prstGeom prst="rect">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zh-CN" sz="2400">
                  <a:latin typeface="Times New Roman" charset="0"/>
                </a:rPr>
                <a:t>rs2</a:t>
              </a:r>
            </a:p>
          </p:txBody>
        </p:sp>
        <p:sp>
          <p:nvSpPr>
            <p:cNvPr id="22563" name="Text Box 35"/>
            <p:cNvSpPr txBox="1">
              <a:spLocks noChangeArrowheads="1"/>
            </p:cNvSpPr>
            <p:nvPr/>
          </p:nvSpPr>
          <p:spPr bwMode="auto">
            <a:xfrm>
              <a:off x="3072"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14  13</a:t>
              </a:r>
            </a:p>
          </p:txBody>
        </p:sp>
        <p:sp>
          <p:nvSpPr>
            <p:cNvPr id="22565" name="Text Box 37"/>
            <p:cNvSpPr txBox="1">
              <a:spLocks noChangeArrowheads="1"/>
            </p:cNvSpPr>
            <p:nvPr/>
          </p:nvSpPr>
          <p:spPr bwMode="auto">
            <a:xfrm>
              <a:off x="3456" y="2016"/>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12</a:t>
              </a:r>
            </a:p>
          </p:txBody>
        </p:sp>
        <p:sp>
          <p:nvSpPr>
            <p:cNvPr id="22566" name="Text Box 38"/>
            <p:cNvSpPr txBox="1">
              <a:spLocks noChangeArrowheads="1"/>
            </p:cNvSpPr>
            <p:nvPr/>
          </p:nvSpPr>
          <p:spPr bwMode="auto">
            <a:xfrm>
              <a:off x="3936" y="2016"/>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latin typeface="Times New Roman" charset="0"/>
                </a:rPr>
                <a:t> 5  4</a:t>
              </a:r>
            </a:p>
          </p:txBody>
        </p:sp>
      </p:grpSp>
    </p:spTree>
    <p:extLst>
      <p:ext uri="{BB962C8B-B14F-4D97-AF65-F5344CB8AC3E}">
        <p14:creationId xmlns:p14="http://schemas.microsoft.com/office/powerpoint/2010/main" val="4971022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301625" y="304800"/>
            <a:ext cx="8540750" cy="1143000"/>
          </a:xfrm>
        </p:spPr>
        <p:txBody>
          <a:bodyPr/>
          <a:lstStyle/>
          <a:p>
            <a:r>
              <a:rPr lang="en-US" altLang="zh-CN" dirty="0"/>
              <a:t>SPARC</a:t>
            </a:r>
            <a:r>
              <a:rPr lang="zh-CN" altLang="en-US" dirty="0"/>
              <a:t>指令类型</a:t>
            </a:r>
          </a:p>
        </p:txBody>
      </p:sp>
      <p:sp>
        <p:nvSpPr>
          <p:cNvPr id="23555" name="Rectangle 3"/>
          <p:cNvSpPr>
            <a:spLocks noGrp="1" noRot="1" noChangeArrowheads="1"/>
          </p:cNvSpPr>
          <p:nvPr>
            <p:ph type="body" idx="1"/>
          </p:nvPr>
        </p:nvSpPr>
        <p:spPr>
          <a:xfrm>
            <a:off x="762000" y="2133600"/>
            <a:ext cx="7848600" cy="3886200"/>
          </a:xfrm>
        </p:spPr>
        <p:txBody>
          <a:bodyPr/>
          <a:lstStyle/>
          <a:p>
            <a:r>
              <a:rPr lang="zh-CN" altLang="en-US" dirty="0"/>
              <a:t>算术运算</a:t>
            </a:r>
            <a:r>
              <a:rPr lang="en-US" altLang="zh-CN" dirty="0"/>
              <a:t>/</a:t>
            </a:r>
            <a:r>
              <a:rPr lang="zh-CN" altLang="en-US" dirty="0"/>
              <a:t>逻辑运算</a:t>
            </a:r>
            <a:r>
              <a:rPr lang="en-US" altLang="zh-CN" dirty="0"/>
              <a:t>/</a:t>
            </a:r>
            <a:r>
              <a:rPr lang="zh-CN" altLang="en-US" dirty="0"/>
              <a:t>移位运算指令：</a:t>
            </a:r>
            <a:r>
              <a:rPr lang="en-US" altLang="zh-CN" dirty="0"/>
              <a:t>31</a:t>
            </a:r>
            <a:r>
              <a:rPr lang="zh-CN" altLang="en-US" dirty="0"/>
              <a:t>条</a:t>
            </a:r>
          </a:p>
          <a:p>
            <a:r>
              <a:rPr lang="en-US" altLang="zh-CN" dirty="0"/>
              <a:t>LOAD/STORE</a:t>
            </a:r>
            <a:r>
              <a:rPr lang="zh-CN" altLang="en-US" dirty="0"/>
              <a:t>指令：</a:t>
            </a:r>
            <a:r>
              <a:rPr lang="en-US" altLang="zh-CN" dirty="0"/>
              <a:t>22</a:t>
            </a:r>
            <a:r>
              <a:rPr lang="zh-CN" altLang="en-US" dirty="0"/>
              <a:t>条</a:t>
            </a:r>
          </a:p>
          <a:p>
            <a:r>
              <a:rPr lang="zh-CN" altLang="en-US" dirty="0"/>
              <a:t>控制指令：</a:t>
            </a:r>
            <a:r>
              <a:rPr lang="en-US" altLang="zh-CN" dirty="0"/>
              <a:t>5</a:t>
            </a:r>
            <a:r>
              <a:rPr lang="zh-CN" altLang="en-US" dirty="0"/>
              <a:t>条</a:t>
            </a:r>
          </a:p>
          <a:p>
            <a:r>
              <a:rPr lang="zh-CN" altLang="en-US" dirty="0"/>
              <a:t>读</a:t>
            </a:r>
            <a:r>
              <a:rPr lang="en-US" altLang="zh-CN" dirty="0"/>
              <a:t>/</a:t>
            </a:r>
            <a:r>
              <a:rPr lang="zh-CN" altLang="en-US" dirty="0"/>
              <a:t>写专用寄存器指令：</a:t>
            </a:r>
            <a:r>
              <a:rPr lang="en-US" altLang="zh-CN" dirty="0"/>
              <a:t>8</a:t>
            </a:r>
            <a:r>
              <a:rPr lang="zh-CN" altLang="en-US" dirty="0"/>
              <a:t>条</a:t>
            </a:r>
          </a:p>
          <a:p>
            <a:r>
              <a:rPr lang="zh-CN" altLang="en-US" dirty="0"/>
              <a:t>浮点运算指令</a:t>
            </a:r>
            <a:endParaRPr lang="en-US" altLang="zh-CN" dirty="0"/>
          </a:p>
          <a:p>
            <a:r>
              <a:rPr lang="zh-CN" altLang="en-US" dirty="0"/>
              <a:t>协处理器指令</a:t>
            </a:r>
          </a:p>
        </p:txBody>
      </p:sp>
    </p:spTree>
    <p:extLst>
      <p:ext uri="{BB962C8B-B14F-4D97-AF65-F5344CB8AC3E}">
        <p14:creationId xmlns:p14="http://schemas.microsoft.com/office/powerpoint/2010/main" val="1086767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a:xfrm>
            <a:off x="838200" y="304800"/>
            <a:ext cx="8004175" cy="1143000"/>
          </a:xfrm>
        </p:spPr>
        <p:txBody>
          <a:bodyPr/>
          <a:lstStyle/>
          <a:p>
            <a:r>
              <a:rPr lang="en-US" altLang="zh-CN" dirty="0"/>
              <a:t>SPARC</a:t>
            </a:r>
            <a:r>
              <a:rPr lang="zh-CN" altLang="en-US" dirty="0"/>
              <a:t>指令的寻址方式举例</a:t>
            </a:r>
          </a:p>
        </p:txBody>
      </p:sp>
      <p:sp>
        <p:nvSpPr>
          <p:cNvPr id="24579" name="Rectangle 3"/>
          <p:cNvSpPr>
            <a:spLocks noGrp="1" noRot="1" noChangeArrowheads="1"/>
          </p:cNvSpPr>
          <p:nvPr>
            <p:ph type="body" idx="1"/>
          </p:nvPr>
        </p:nvSpPr>
        <p:spPr>
          <a:xfrm>
            <a:off x="990600" y="1981200"/>
            <a:ext cx="7391400" cy="4419600"/>
          </a:xfrm>
        </p:spPr>
        <p:txBody>
          <a:bodyPr/>
          <a:lstStyle/>
          <a:p>
            <a:pPr>
              <a:lnSpc>
                <a:spcPct val="90000"/>
              </a:lnSpc>
            </a:pPr>
            <a:r>
              <a:rPr lang="zh-CN" altLang="en-US" dirty="0"/>
              <a:t>算术逻辑运算：</a:t>
            </a:r>
          </a:p>
          <a:p>
            <a:pPr lvl="1">
              <a:lnSpc>
                <a:spcPct val="90000"/>
              </a:lnSpc>
            </a:pPr>
            <a:r>
              <a:rPr lang="en-US" altLang="zh-CN" dirty="0"/>
              <a:t>(rs1)OP(rs2)-&gt;</a:t>
            </a:r>
            <a:r>
              <a:rPr lang="en-US" altLang="zh-CN" dirty="0" err="1"/>
              <a:t>rd</a:t>
            </a:r>
            <a:r>
              <a:rPr lang="en-US" altLang="zh-CN" dirty="0"/>
              <a:t>  (</a:t>
            </a:r>
            <a:r>
              <a:rPr lang="en-US" altLang="zh-CN" dirty="0" err="1"/>
              <a:t>i</a:t>
            </a:r>
            <a:r>
              <a:rPr lang="en-US" altLang="zh-CN" dirty="0"/>
              <a:t>=0)</a:t>
            </a:r>
          </a:p>
          <a:p>
            <a:pPr lvl="1">
              <a:lnSpc>
                <a:spcPct val="90000"/>
              </a:lnSpc>
            </a:pPr>
            <a:r>
              <a:rPr lang="en-US" altLang="zh-CN" dirty="0"/>
              <a:t>(rs1)OP Simm13-&gt;</a:t>
            </a:r>
            <a:r>
              <a:rPr lang="en-US" altLang="zh-CN" dirty="0" err="1"/>
              <a:t>rd</a:t>
            </a:r>
            <a:r>
              <a:rPr lang="en-US" altLang="zh-CN" dirty="0"/>
              <a:t>  (</a:t>
            </a:r>
            <a:r>
              <a:rPr lang="en-US" altLang="zh-CN" dirty="0" err="1"/>
              <a:t>i</a:t>
            </a:r>
            <a:r>
              <a:rPr lang="en-US" altLang="zh-CN" dirty="0"/>
              <a:t>=1)</a:t>
            </a:r>
          </a:p>
          <a:p>
            <a:pPr>
              <a:lnSpc>
                <a:spcPct val="90000"/>
              </a:lnSpc>
            </a:pPr>
            <a:r>
              <a:rPr lang="en-US" altLang="zh-CN" dirty="0"/>
              <a:t>LOAD/STORE</a:t>
            </a:r>
            <a:r>
              <a:rPr lang="zh-CN" altLang="en-US" dirty="0"/>
              <a:t>指令</a:t>
            </a:r>
          </a:p>
          <a:p>
            <a:pPr lvl="1">
              <a:lnSpc>
                <a:spcPct val="90000"/>
              </a:lnSpc>
            </a:pPr>
            <a:r>
              <a:rPr lang="en-US" altLang="zh-CN" dirty="0"/>
              <a:t>LOAD</a:t>
            </a:r>
            <a:r>
              <a:rPr lang="zh-CN" altLang="en-US" dirty="0"/>
              <a:t>把存储器中的数据送</a:t>
            </a:r>
            <a:r>
              <a:rPr lang="en-US" altLang="zh-CN" dirty="0" err="1"/>
              <a:t>rd</a:t>
            </a:r>
            <a:r>
              <a:rPr lang="zh-CN" altLang="en-US" dirty="0"/>
              <a:t>中；</a:t>
            </a:r>
          </a:p>
          <a:p>
            <a:pPr lvl="1">
              <a:lnSpc>
                <a:spcPct val="90000"/>
              </a:lnSpc>
            </a:pPr>
            <a:r>
              <a:rPr lang="en-US" altLang="zh-CN" dirty="0"/>
              <a:t>STORE</a:t>
            </a:r>
            <a:r>
              <a:rPr lang="zh-CN" altLang="en-US" dirty="0"/>
              <a:t>把</a:t>
            </a:r>
            <a:r>
              <a:rPr lang="en-US" altLang="zh-CN" dirty="0" err="1"/>
              <a:t>rd</a:t>
            </a:r>
            <a:r>
              <a:rPr lang="zh-CN" altLang="en-US" dirty="0"/>
              <a:t>中的内容送存储器中。</a:t>
            </a:r>
          </a:p>
          <a:p>
            <a:pPr lvl="1">
              <a:lnSpc>
                <a:spcPct val="90000"/>
              </a:lnSpc>
            </a:pPr>
            <a:r>
              <a:rPr lang="zh-CN" altLang="en-US" dirty="0"/>
              <a:t>存储器的地址计算：</a:t>
            </a:r>
          </a:p>
          <a:p>
            <a:pPr lvl="2"/>
            <a:r>
              <a:rPr lang="en-US" altLang="zh-CN" dirty="0" err="1"/>
              <a:t>i</a:t>
            </a:r>
            <a:r>
              <a:rPr lang="en-US" altLang="zh-CN" dirty="0"/>
              <a:t>=0</a:t>
            </a:r>
            <a:r>
              <a:rPr lang="zh-CN" altLang="en-US" dirty="0"/>
              <a:t>时，</a:t>
            </a:r>
            <a:r>
              <a:rPr lang="en-US" altLang="zh-CN" dirty="0"/>
              <a:t>E = (rs1)+(rs2) </a:t>
            </a:r>
          </a:p>
          <a:p>
            <a:pPr lvl="2">
              <a:lnSpc>
                <a:spcPct val="90000"/>
              </a:lnSpc>
            </a:pPr>
            <a:r>
              <a:rPr lang="en-US" altLang="zh-CN" dirty="0" err="1"/>
              <a:t>i</a:t>
            </a:r>
            <a:r>
              <a:rPr lang="en-US" altLang="zh-CN" dirty="0"/>
              <a:t>=1</a:t>
            </a:r>
            <a:r>
              <a:rPr lang="zh-CN" altLang="en-US" dirty="0"/>
              <a:t>时，</a:t>
            </a:r>
            <a:r>
              <a:rPr lang="en-US" altLang="zh-CN" dirty="0"/>
              <a:t>E = (rs1)+Simm13</a:t>
            </a:r>
          </a:p>
          <a:p>
            <a:pPr lvl="1">
              <a:lnSpc>
                <a:spcPct val="90000"/>
              </a:lnSpc>
            </a:pPr>
            <a:endParaRPr lang="en-US" altLang="zh-CN" dirty="0"/>
          </a:p>
        </p:txBody>
      </p:sp>
    </p:spTree>
    <p:extLst>
      <p:ext uri="{BB962C8B-B14F-4D97-AF65-F5344CB8AC3E}">
        <p14:creationId xmlns:p14="http://schemas.microsoft.com/office/powerpoint/2010/main" val="9544001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SPARC</a:t>
            </a:r>
            <a:r>
              <a:rPr lang="zh-CN" altLang="en-US" dirty="0"/>
              <a:t>指令的寻址方式举例</a:t>
            </a:r>
            <a:endParaRPr kumimoji="1" lang="zh-CN" altLang="en-US" dirty="0"/>
          </a:p>
        </p:txBody>
      </p:sp>
      <p:sp>
        <p:nvSpPr>
          <p:cNvPr id="3" name="Content Placeholder 2"/>
          <p:cNvSpPr>
            <a:spLocks noGrp="1"/>
          </p:cNvSpPr>
          <p:nvPr>
            <p:ph idx="1"/>
          </p:nvPr>
        </p:nvSpPr>
        <p:spPr/>
        <p:txBody>
          <a:bodyPr>
            <a:normAutofit/>
          </a:bodyPr>
          <a:lstStyle/>
          <a:p>
            <a:r>
              <a:rPr kumimoji="1" lang="zh-CN" altLang="en-US" dirty="0"/>
              <a:t>控制转移类指令：指令改变</a:t>
            </a:r>
            <a:r>
              <a:rPr kumimoji="1" lang="en-US" altLang="zh-CN" dirty="0"/>
              <a:t>PC</a:t>
            </a:r>
            <a:r>
              <a:rPr kumimoji="1" lang="zh-CN" altLang="en-US" dirty="0"/>
              <a:t>值</a:t>
            </a:r>
          </a:p>
          <a:p>
            <a:pPr lvl="1"/>
            <a:r>
              <a:rPr kumimoji="1" lang="zh-CN" altLang="en-US" dirty="0"/>
              <a:t>条件转移</a:t>
            </a:r>
            <a:r>
              <a:rPr kumimoji="1" lang="en-US" altLang="zh-CN" dirty="0"/>
              <a:t>(Branch) </a:t>
            </a:r>
            <a:r>
              <a:rPr kumimoji="1" lang="zh-CN" altLang="en-US" dirty="0"/>
              <a:t>：根据指令中的</a:t>
            </a:r>
            <a:r>
              <a:rPr kumimoji="1" lang="en-US" altLang="zh-CN" dirty="0"/>
              <a:t>Cond</a:t>
            </a:r>
            <a:r>
              <a:rPr kumimoji="1" lang="zh-CN" altLang="en-US" dirty="0"/>
              <a:t>字段</a:t>
            </a:r>
            <a:r>
              <a:rPr kumimoji="1" lang="en-US" altLang="zh-CN" dirty="0"/>
              <a:t>(</a:t>
            </a:r>
            <a:r>
              <a:rPr kumimoji="1" lang="zh-CN" altLang="en-US" dirty="0"/>
              <a:t>条件码</a:t>
            </a:r>
            <a:r>
              <a:rPr kumimoji="1" lang="en-US" altLang="zh-CN" dirty="0"/>
              <a:t>)</a:t>
            </a:r>
            <a:r>
              <a:rPr kumimoji="1" lang="zh-CN" altLang="en-US" dirty="0"/>
              <a:t>决定程序是否转移，相对寻址</a:t>
            </a:r>
          </a:p>
          <a:p>
            <a:pPr lvl="1"/>
            <a:r>
              <a:rPr kumimoji="1" lang="zh-CN" altLang="en-US" dirty="0"/>
              <a:t>转移并连接</a:t>
            </a:r>
            <a:r>
              <a:rPr kumimoji="1" lang="en-US" altLang="zh-CN" dirty="0"/>
              <a:t>(JMPL)</a:t>
            </a:r>
            <a:r>
              <a:rPr kumimoji="1" lang="zh-CN" altLang="en-US" dirty="0"/>
              <a:t>：</a:t>
            </a:r>
            <a:r>
              <a:rPr kumimoji="1" lang="en-US" altLang="zh-CN" dirty="0"/>
              <a:t> </a:t>
            </a:r>
            <a:r>
              <a:rPr kumimoji="1" lang="zh-CN" altLang="en-US" dirty="0"/>
              <a:t>寄存器间址，并将</a:t>
            </a:r>
            <a:r>
              <a:rPr kumimoji="1" lang="en-US" altLang="zh-CN" dirty="0"/>
              <a:t>PC</a:t>
            </a:r>
            <a:r>
              <a:rPr kumimoji="1" lang="zh-CN" altLang="en-US" dirty="0"/>
              <a:t>保存在以</a:t>
            </a:r>
            <a:r>
              <a:rPr kumimoji="1" lang="en-US" altLang="zh-CN" dirty="0" err="1"/>
              <a:t>rd</a:t>
            </a:r>
            <a:r>
              <a:rPr kumimoji="1" lang="zh-CN" altLang="en-US" dirty="0"/>
              <a:t>为地址的寄存器中，以备程序返回时用。</a:t>
            </a:r>
          </a:p>
          <a:p>
            <a:pPr lvl="1"/>
            <a:r>
              <a:rPr kumimoji="1" lang="zh-CN" altLang="en-US" dirty="0"/>
              <a:t>调用</a:t>
            </a:r>
            <a:r>
              <a:rPr kumimoji="1" lang="en-US" altLang="zh-CN" dirty="0"/>
              <a:t>(CALL)</a:t>
            </a:r>
            <a:r>
              <a:rPr kumimoji="1" lang="zh-CN" altLang="en-US" dirty="0"/>
              <a:t>：</a:t>
            </a:r>
            <a:r>
              <a:rPr kumimoji="1" lang="en-US" altLang="zh-CN" dirty="0"/>
              <a:t> </a:t>
            </a:r>
            <a:r>
              <a:rPr kumimoji="1" lang="zh-CN" altLang="en-US" dirty="0"/>
              <a:t>相对寻址</a:t>
            </a:r>
            <a:endParaRPr kumimoji="1" lang="en-US" altLang="zh-CN" dirty="0"/>
          </a:p>
          <a:p>
            <a:pPr lvl="1"/>
            <a:r>
              <a:rPr kumimoji="1" lang="zh-CN" altLang="en-US" dirty="0"/>
              <a:t>陷阱</a:t>
            </a:r>
            <a:r>
              <a:rPr kumimoji="1" lang="en-US" altLang="zh-CN" dirty="0"/>
              <a:t>(trap) </a:t>
            </a:r>
            <a:r>
              <a:rPr kumimoji="1" lang="zh-CN" altLang="en-US" dirty="0"/>
              <a:t>：寄存器间址</a:t>
            </a:r>
          </a:p>
          <a:p>
            <a:pPr lvl="1"/>
            <a:r>
              <a:rPr kumimoji="1" lang="zh-CN" altLang="en-US" dirty="0"/>
              <a:t>从</a:t>
            </a:r>
            <a:r>
              <a:rPr kumimoji="1" lang="en-US" altLang="zh-CN" dirty="0"/>
              <a:t>trap</a:t>
            </a:r>
            <a:r>
              <a:rPr kumimoji="1" lang="zh-CN" altLang="en-US" dirty="0"/>
              <a:t>程序返回</a:t>
            </a:r>
            <a:r>
              <a:rPr kumimoji="1" lang="en-US" altLang="zh-CN" dirty="0"/>
              <a:t>(RETT) </a:t>
            </a:r>
            <a:r>
              <a:rPr kumimoji="1" lang="zh-CN" altLang="en-US" dirty="0"/>
              <a:t>：寄存器间址</a:t>
            </a:r>
          </a:p>
          <a:p>
            <a:pPr lvl="1"/>
            <a:endParaRPr kumimoji="1" lang="zh-CN" altLang="en-US" dirty="0"/>
          </a:p>
        </p:txBody>
      </p:sp>
    </p:spTree>
    <p:extLst>
      <p:ext uri="{BB962C8B-B14F-4D97-AF65-F5344CB8AC3E}">
        <p14:creationId xmlns:p14="http://schemas.microsoft.com/office/powerpoint/2010/main" val="10438226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SPARC</a:t>
            </a:r>
            <a:r>
              <a:rPr lang="zh-CN" altLang="en-US" dirty="0"/>
              <a:t>指令的寻址方式举例</a:t>
            </a:r>
            <a:endParaRPr kumimoji="1" lang="zh-CN" altLang="en-US" dirty="0"/>
          </a:p>
        </p:txBody>
      </p:sp>
      <p:sp>
        <p:nvSpPr>
          <p:cNvPr id="3" name="Content Placeholder 2"/>
          <p:cNvSpPr>
            <a:spLocks noGrp="1"/>
          </p:cNvSpPr>
          <p:nvPr>
            <p:ph idx="1"/>
          </p:nvPr>
        </p:nvSpPr>
        <p:spPr/>
        <p:txBody>
          <a:bodyPr/>
          <a:lstStyle/>
          <a:p>
            <a:r>
              <a:rPr kumimoji="1" lang="zh-CN" altLang="en-US" dirty="0"/>
              <a:t>读</a:t>
            </a:r>
            <a:r>
              <a:rPr kumimoji="1" lang="en-US" altLang="zh-CN" dirty="0"/>
              <a:t>/</a:t>
            </a:r>
            <a:r>
              <a:rPr kumimoji="1" lang="zh-CN" altLang="en-US" dirty="0"/>
              <a:t>写专用寄存器指令</a:t>
            </a:r>
          </a:p>
          <a:p>
            <a:pPr lvl="1"/>
            <a:r>
              <a:rPr kumimoji="1" lang="en-US" altLang="zh-CN" dirty="0"/>
              <a:t>SPARC</a:t>
            </a:r>
            <a:r>
              <a:rPr kumimoji="1" lang="zh-CN" altLang="en-US" dirty="0"/>
              <a:t>有四个专用寄存器</a:t>
            </a:r>
            <a:r>
              <a:rPr kumimoji="1" lang="en-US" altLang="zh-CN" dirty="0"/>
              <a:t>(PSR</a:t>
            </a:r>
            <a:r>
              <a:rPr kumimoji="1" lang="zh-CN" altLang="en-US" dirty="0"/>
              <a:t>，</a:t>
            </a:r>
            <a:r>
              <a:rPr kumimoji="1" lang="en-US" altLang="zh-CN" dirty="0"/>
              <a:t>Y</a:t>
            </a:r>
            <a:r>
              <a:rPr kumimoji="1" lang="zh-CN" altLang="en-US" dirty="0"/>
              <a:t>，</a:t>
            </a:r>
            <a:r>
              <a:rPr kumimoji="1" lang="en-US" altLang="zh-CN" dirty="0"/>
              <a:t>WIM</a:t>
            </a:r>
            <a:r>
              <a:rPr kumimoji="1" lang="zh-CN" altLang="en-US" dirty="0"/>
              <a:t>，</a:t>
            </a:r>
            <a:r>
              <a:rPr kumimoji="1" lang="en-US" altLang="zh-CN" dirty="0"/>
              <a:t>TBR)</a:t>
            </a:r>
            <a:r>
              <a:rPr kumimoji="1" lang="zh-CN" altLang="en-US" dirty="0"/>
              <a:t>，其中</a:t>
            </a:r>
            <a:r>
              <a:rPr kumimoji="1" lang="en-US" altLang="zh-CN" dirty="0"/>
              <a:t>PSR</a:t>
            </a:r>
            <a:r>
              <a:rPr kumimoji="1" lang="zh-CN" altLang="en-US" dirty="0"/>
              <a:t>称为程序状态寄存器。</a:t>
            </a:r>
            <a:endParaRPr kumimoji="1" lang="en-US" altLang="zh-CN" dirty="0"/>
          </a:p>
          <a:p>
            <a:pPr lvl="1"/>
            <a:r>
              <a:rPr kumimoji="1" lang="zh-CN" altLang="en-US" dirty="0"/>
              <a:t>几乎所有机器都设置</a:t>
            </a:r>
            <a:r>
              <a:rPr kumimoji="1" lang="en-US" altLang="zh-CN" dirty="0"/>
              <a:t>PSR</a:t>
            </a:r>
            <a:r>
              <a:rPr kumimoji="1" lang="zh-CN" altLang="en-US" dirty="0"/>
              <a:t>寄存器</a:t>
            </a:r>
            <a:r>
              <a:rPr kumimoji="1" lang="en-US" altLang="zh-CN" dirty="0"/>
              <a:t>(</a:t>
            </a:r>
            <a:r>
              <a:rPr kumimoji="1" lang="zh-CN" altLang="en-US" dirty="0"/>
              <a:t>有的计算机称为程序状态字</a:t>
            </a:r>
            <a:r>
              <a:rPr kumimoji="1" lang="en-US" altLang="zh-CN" dirty="0"/>
              <a:t>PSW)</a:t>
            </a:r>
            <a:r>
              <a:rPr kumimoji="1" lang="zh-CN" altLang="en-US" dirty="0"/>
              <a:t>。</a:t>
            </a:r>
            <a:endParaRPr kumimoji="1" lang="en-US" altLang="zh-CN" dirty="0"/>
          </a:p>
          <a:p>
            <a:pPr lvl="1"/>
            <a:r>
              <a:rPr kumimoji="1" lang="en-US" altLang="zh-CN" dirty="0"/>
              <a:t>PSR</a:t>
            </a:r>
            <a:r>
              <a:rPr kumimoji="1" lang="zh-CN" altLang="en-US" dirty="0"/>
              <a:t>的内容反映并控制计算机的运行状态，比较重要，所以读</a:t>
            </a:r>
            <a:r>
              <a:rPr kumimoji="1" lang="en-US" altLang="zh-CN" dirty="0"/>
              <a:t>/</a:t>
            </a:r>
            <a:r>
              <a:rPr kumimoji="1" lang="zh-CN" altLang="en-US" dirty="0"/>
              <a:t>写</a:t>
            </a:r>
            <a:r>
              <a:rPr kumimoji="1" lang="en-US" altLang="zh-CN" dirty="0"/>
              <a:t>PSR(RDPSR</a:t>
            </a:r>
            <a:r>
              <a:rPr kumimoji="1" lang="zh-CN" altLang="en-US" dirty="0"/>
              <a:t>，</a:t>
            </a:r>
            <a:r>
              <a:rPr kumimoji="1" lang="en-US" altLang="zh-CN" dirty="0"/>
              <a:t>WRPSR)</a:t>
            </a:r>
            <a:r>
              <a:rPr kumimoji="1" lang="zh-CN" altLang="en-US" dirty="0"/>
              <a:t>指令一般为特权指令。 </a:t>
            </a:r>
          </a:p>
          <a:p>
            <a:endParaRPr kumimoji="1" lang="zh-CN" altLang="en-US" dirty="0"/>
          </a:p>
        </p:txBody>
      </p:sp>
    </p:spTree>
    <p:extLst>
      <p:ext uri="{BB962C8B-B14F-4D97-AF65-F5344CB8AC3E}">
        <p14:creationId xmlns:p14="http://schemas.microsoft.com/office/powerpoint/2010/main" val="5631850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1757</TotalTime>
  <Words>9266</Words>
  <Application>Microsoft Office PowerPoint</Application>
  <PresentationFormat>全屏显示(4:3)</PresentationFormat>
  <Paragraphs>985</Paragraphs>
  <Slides>108</Slides>
  <Notes>14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108</vt:i4>
      </vt:variant>
    </vt:vector>
  </HeadingPairs>
  <TitlesOfParts>
    <vt:vector size="122" baseType="lpstr">
      <vt:lpstr>FrutigerNext LT Regular</vt:lpstr>
      <vt:lpstr>Huawei Sans</vt:lpstr>
      <vt:lpstr>Monotype Sorts</vt:lpstr>
      <vt:lpstr>DengXian</vt:lpstr>
      <vt:lpstr>DengXian</vt:lpstr>
      <vt:lpstr>宋体</vt:lpstr>
      <vt:lpstr>微软雅黑</vt:lpstr>
      <vt:lpstr>Arial</vt:lpstr>
      <vt:lpstr>Calibri</vt:lpstr>
      <vt:lpstr>Calibri Light</vt:lpstr>
      <vt:lpstr>Times New Roman</vt:lpstr>
      <vt:lpstr>Wingdings</vt:lpstr>
      <vt:lpstr>Office Theme</vt:lpstr>
      <vt:lpstr>位图图像</vt:lpstr>
      <vt:lpstr>第5章 指令系统</vt:lpstr>
      <vt:lpstr>什么是芯片</vt:lpstr>
      <vt:lpstr>芯片是信息社会的基石 </vt:lpstr>
      <vt:lpstr>芯片行业产业链</vt:lpstr>
      <vt:lpstr>5.1 指令系统的发展</vt:lpstr>
      <vt:lpstr>指令系统的发展</vt:lpstr>
      <vt:lpstr>指令系统的发展</vt:lpstr>
      <vt:lpstr>系列(series)计算机</vt:lpstr>
      <vt:lpstr>指令系统的发展</vt:lpstr>
      <vt:lpstr>精简指令系统计算机(RISC)</vt:lpstr>
      <vt:lpstr>指令集：RISC vs CISC</vt:lpstr>
      <vt:lpstr>处理器发展趋势</vt:lpstr>
      <vt:lpstr>主流CPU发展路径</vt:lpstr>
      <vt:lpstr>ARM提供更多计算核心</vt:lpstr>
      <vt:lpstr>ARM服务器级别处理器一览</vt:lpstr>
      <vt:lpstr>5.2 指令格式</vt:lpstr>
      <vt:lpstr>指令格式</vt:lpstr>
      <vt:lpstr>指令格式</vt:lpstr>
      <vt:lpstr>指令格式</vt:lpstr>
      <vt:lpstr>指令操作码的扩展技术</vt:lpstr>
      <vt:lpstr>15/15/15扩展法</vt:lpstr>
      <vt:lpstr>霍夫曼编码</vt:lpstr>
      <vt:lpstr>Huffman 编码</vt:lpstr>
      <vt:lpstr>Huffman 编码实例</vt:lpstr>
      <vt:lpstr>指令长度与数据字长的关系 </vt:lpstr>
      <vt:lpstr>指令长度与数据字长的关系 </vt:lpstr>
      <vt:lpstr>指令长度与数据字长的关系 </vt:lpstr>
      <vt:lpstr>5.3 寻址方式</vt:lpstr>
      <vt:lpstr>寻址方式</vt:lpstr>
      <vt:lpstr>直接寻址</vt:lpstr>
      <vt:lpstr>PowerPoint 演示文稿</vt:lpstr>
      <vt:lpstr>寄存器寻址</vt:lpstr>
      <vt:lpstr>基址寻址</vt:lpstr>
      <vt:lpstr>基址寻址</vt:lpstr>
      <vt:lpstr>变址寻址</vt:lpstr>
      <vt:lpstr>间接寻址</vt:lpstr>
      <vt:lpstr>PowerPoint 演示文稿</vt:lpstr>
      <vt:lpstr>PowerPoint 演示文稿</vt:lpstr>
      <vt:lpstr>PowerPoint 演示文稿</vt:lpstr>
      <vt:lpstr>间接寻址</vt:lpstr>
      <vt:lpstr>相对寻址</vt:lpstr>
      <vt:lpstr>立即数寻址</vt:lpstr>
      <vt:lpstr>堆栈寻址</vt:lpstr>
      <vt:lpstr>寻址方式组合</vt:lpstr>
      <vt:lpstr>5.4 指令类型</vt:lpstr>
      <vt:lpstr>指令类型</vt:lpstr>
      <vt:lpstr>算术逻辑运算指令</vt:lpstr>
      <vt:lpstr>移位操作指令</vt:lpstr>
      <vt:lpstr>浮点运算指令</vt:lpstr>
      <vt:lpstr>十进制运算指令</vt:lpstr>
      <vt:lpstr>字符串处理指令</vt:lpstr>
      <vt:lpstr>数据传送指令</vt:lpstr>
      <vt:lpstr>转移类指令</vt:lpstr>
      <vt:lpstr>堆栈及堆栈操作指令</vt:lpstr>
      <vt:lpstr>堆栈及堆栈操作指令</vt:lpstr>
      <vt:lpstr>堆栈及堆栈操作指令</vt:lpstr>
      <vt:lpstr>堆栈及堆栈操作指令</vt:lpstr>
      <vt:lpstr>堆栈及堆栈操作指令</vt:lpstr>
      <vt:lpstr>输入输出(I/O)指令</vt:lpstr>
      <vt:lpstr>输入输出(I/O)指令</vt:lpstr>
      <vt:lpstr>特权指令</vt:lpstr>
      <vt:lpstr>其他指令</vt:lpstr>
      <vt:lpstr>5.5 精简指令系统计算机(RISC)和复杂指令系统计算机(CISC) </vt:lpstr>
      <vt:lpstr>CISC的特点</vt:lpstr>
      <vt:lpstr>CISC的特点</vt:lpstr>
      <vt:lpstr>RISC的产生</vt:lpstr>
      <vt:lpstr>RISC 的产生</vt:lpstr>
      <vt:lpstr>RISC的发展</vt:lpstr>
      <vt:lpstr>RISC的特点</vt:lpstr>
      <vt:lpstr>RISC的特点</vt:lpstr>
      <vt:lpstr>RISC的特点</vt:lpstr>
      <vt:lpstr>5.6 指令系统举例</vt:lpstr>
      <vt:lpstr>ARM处理器体系结构</vt:lpstr>
      <vt:lpstr>ARM处理器体系结构</vt:lpstr>
      <vt:lpstr>ARM处理器体系结构</vt:lpstr>
      <vt:lpstr>ARM公司授权体系</vt:lpstr>
      <vt:lpstr>ARM处理器体系结构</vt:lpstr>
      <vt:lpstr>基于ARMv8的鲲鹏流水线技术</vt:lpstr>
      <vt:lpstr>ARM处理器体系结构</vt:lpstr>
      <vt:lpstr>ARM 处理器系列命名规则</vt:lpstr>
      <vt:lpstr>ARM架构发展史 (1)</vt:lpstr>
      <vt:lpstr>ARM架构发展史 (2)</vt:lpstr>
      <vt:lpstr>ARM架构发展史 (3)</vt:lpstr>
      <vt:lpstr>ARM架构发展史 (4)</vt:lpstr>
      <vt:lpstr>ARM服务器处理器的优势</vt:lpstr>
      <vt:lpstr>鲲鹏920系列芯片概览</vt:lpstr>
      <vt:lpstr>鲲鹏920芯片概览：高性能、高集成、异构加速</vt:lpstr>
      <vt:lpstr>业界最高性能ARM-Based处理器</vt:lpstr>
      <vt:lpstr>高集成，高能效</vt:lpstr>
      <vt:lpstr>更高的链路带宽、更低的通信时延</vt:lpstr>
      <vt:lpstr>更安全：鲲鹏加速引擎，数据安全加解密</vt:lpstr>
      <vt:lpstr>鲲鹏920系列芯片规格</vt:lpstr>
      <vt:lpstr>Hi1620/Hi1620S/Hi1601规格</vt:lpstr>
      <vt:lpstr>SPARC指令格式</vt:lpstr>
      <vt:lpstr>SPARC指令格式</vt:lpstr>
      <vt:lpstr>SPARC指令类型</vt:lpstr>
      <vt:lpstr>SPARC指令的寻址方式举例</vt:lpstr>
      <vt:lpstr>SPARC指令的寻址方式举例</vt:lpstr>
      <vt:lpstr>SPARC指令的寻址方式举例</vt:lpstr>
      <vt:lpstr>某些指令的实现技巧</vt:lpstr>
      <vt:lpstr>Pentium微处理器指令系统 </vt:lpstr>
      <vt:lpstr>Pentium指令系统</vt:lpstr>
      <vt:lpstr>Pentium指令系统</vt:lpstr>
      <vt:lpstr>Pentium指令系统</vt:lpstr>
      <vt:lpstr>Pentium指令系统</vt:lpstr>
      <vt:lpstr>5.7 机器语言、汇编语言和高级语言</vt:lpstr>
      <vt:lpstr>计算机的语言</vt:lpstr>
      <vt:lpstr>计算机的语言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主存储器</dc:title>
  <dc:creator>juncheng jia</dc:creator>
  <cp:lastModifiedBy>Holger Zhang</cp:lastModifiedBy>
  <cp:revision>94</cp:revision>
  <dcterms:created xsi:type="dcterms:W3CDTF">2017-03-11T09:23:07Z</dcterms:created>
  <dcterms:modified xsi:type="dcterms:W3CDTF">2021-07-01T16:31:34Z</dcterms:modified>
</cp:coreProperties>
</file>